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55" r:id="rId1"/>
  </p:sldMasterIdLst>
  <p:notesMasterIdLst>
    <p:notesMasterId r:id="rId27"/>
  </p:notesMasterIdLst>
  <p:handoutMasterIdLst>
    <p:handoutMasterId r:id="rId28"/>
  </p:handoutMasterIdLst>
  <p:sldIdLst>
    <p:sldId id="284" r:id="rId2"/>
    <p:sldId id="285" r:id="rId3"/>
    <p:sldId id="287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7" r:id="rId14"/>
    <p:sldId id="268" r:id="rId15"/>
    <p:sldId id="269" r:id="rId16"/>
    <p:sldId id="295" r:id="rId17"/>
    <p:sldId id="296" r:id="rId18"/>
    <p:sldId id="297" r:id="rId19"/>
    <p:sldId id="298" r:id="rId20"/>
    <p:sldId id="279" r:id="rId21"/>
    <p:sldId id="280" r:id="rId22"/>
    <p:sldId id="281" r:id="rId23"/>
    <p:sldId id="282" r:id="rId24"/>
    <p:sldId id="286" r:id="rId25"/>
    <p:sldId id="283" r:id="rId26"/>
  </p:sldIdLst>
  <p:sldSz cx="9144000" cy="6858000" type="screen4x3"/>
  <p:notesSz cx="6797675" cy="9926638"/>
  <p:custDataLst>
    <p:tags r:id="rId29"/>
  </p:custDataLst>
  <p:defaultTextStyle>
    <a:defPPr>
      <a:defRPr lang="de-DE"/>
    </a:defPPr>
    <a:lvl1pPr algn="l" rtl="0" fontAlgn="base">
      <a:spcBef>
        <a:spcPct val="20000"/>
      </a:spcBef>
      <a:spcAft>
        <a:spcPct val="0"/>
      </a:spcAft>
      <a:buClr>
        <a:srgbClr val="78C900"/>
      </a:buClr>
      <a:buFont typeface="Wingdings" pitchFamily="2" charset="2"/>
      <a:buChar char="§"/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1pPr>
    <a:lvl2pPr marL="457200" algn="l" rtl="0" fontAlgn="base">
      <a:spcBef>
        <a:spcPct val="20000"/>
      </a:spcBef>
      <a:spcAft>
        <a:spcPct val="0"/>
      </a:spcAft>
      <a:buClr>
        <a:srgbClr val="78C900"/>
      </a:buClr>
      <a:buFont typeface="Wingdings" pitchFamily="2" charset="2"/>
      <a:buChar char="§"/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2pPr>
    <a:lvl3pPr marL="914400" algn="l" rtl="0" fontAlgn="base">
      <a:spcBef>
        <a:spcPct val="20000"/>
      </a:spcBef>
      <a:spcAft>
        <a:spcPct val="0"/>
      </a:spcAft>
      <a:buClr>
        <a:srgbClr val="78C900"/>
      </a:buClr>
      <a:buFont typeface="Wingdings" pitchFamily="2" charset="2"/>
      <a:buChar char="§"/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3pPr>
    <a:lvl4pPr marL="1371600" algn="l" rtl="0" fontAlgn="base">
      <a:spcBef>
        <a:spcPct val="20000"/>
      </a:spcBef>
      <a:spcAft>
        <a:spcPct val="0"/>
      </a:spcAft>
      <a:buClr>
        <a:srgbClr val="78C900"/>
      </a:buClr>
      <a:buFont typeface="Wingdings" pitchFamily="2" charset="2"/>
      <a:buChar char="§"/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4pPr>
    <a:lvl5pPr marL="1828800" algn="l" rtl="0" fontAlgn="base">
      <a:spcBef>
        <a:spcPct val="20000"/>
      </a:spcBef>
      <a:spcAft>
        <a:spcPct val="0"/>
      </a:spcAft>
      <a:buClr>
        <a:srgbClr val="78C900"/>
      </a:buClr>
      <a:buFont typeface="Wingdings" pitchFamily="2" charset="2"/>
      <a:buChar char="§"/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62228"/>
    <a:srgbClr val="C92D34"/>
    <a:srgbClr val="DD696F"/>
    <a:srgbClr val="F0BABD"/>
    <a:srgbClr val="78C900"/>
    <a:srgbClr val="3C6400"/>
    <a:srgbClr val="97FE00"/>
    <a:srgbClr val="DDFFAB"/>
    <a:srgbClr val="FFFFFE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7698" autoAdjust="0"/>
    <p:restoredTop sz="82151" autoAdjust="0"/>
  </p:normalViewPr>
  <p:slideViewPr>
    <p:cSldViewPr snapToGrid="0">
      <p:cViewPr varScale="1">
        <p:scale>
          <a:sx n="93" d="100"/>
          <a:sy n="93" d="100"/>
        </p:scale>
        <p:origin x="1722" y="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 snapToGrid="0">
      <p:cViewPr varScale="1"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gs" Target="tags/tag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5659" cy="496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buClrTx/>
              <a:buFontTx/>
              <a:buNone/>
              <a:defRPr sz="1200">
                <a:latin typeface="Times New Roman" pitchFamily="18" charset="0"/>
              </a:defRPr>
            </a:lvl1pPr>
          </a:lstStyle>
          <a:p>
            <a:endParaRPr lang="de-DE"/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0443" y="0"/>
            <a:ext cx="2945659" cy="496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buClrTx/>
              <a:buFontTx/>
              <a:buNone/>
              <a:defRPr sz="1200">
                <a:latin typeface="Times New Roman" pitchFamily="18" charset="0"/>
              </a:defRPr>
            </a:lvl1pPr>
          </a:lstStyle>
          <a:p>
            <a:endParaRPr lang="de-DE"/>
          </a:p>
        </p:txBody>
      </p:sp>
      <p:sp>
        <p:nvSpPr>
          <p:cNvPr id="1536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28583"/>
            <a:ext cx="2945659" cy="496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buClrTx/>
              <a:buFontTx/>
              <a:buNone/>
              <a:defRPr sz="1200">
                <a:latin typeface="Times New Roman" pitchFamily="18" charset="0"/>
              </a:defRPr>
            </a:lvl1pPr>
          </a:lstStyle>
          <a:p>
            <a:endParaRPr lang="de-DE"/>
          </a:p>
        </p:txBody>
      </p:sp>
      <p:sp>
        <p:nvSpPr>
          <p:cNvPr id="1536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0443" y="9428583"/>
            <a:ext cx="2945659" cy="496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buClrTx/>
              <a:buFontTx/>
              <a:buNone/>
              <a:defRPr sz="1200">
                <a:latin typeface="Times New Roman" pitchFamily="18" charset="0"/>
              </a:defRPr>
            </a:lvl1pPr>
          </a:lstStyle>
          <a:p>
            <a:fld id="{DF8E8B0D-8F14-429C-99B7-95BE46EB9D68}" type="slidenum">
              <a:rPr lang="de-DE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1451652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5659" cy="496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buClrTx/>
              <a:buFontTx/>
              <a:buNone/>
              <a:defRPr sz="1200">
                <a:latin typeface="Times New Roman" pitchFamily="18" charset="0"/>
              </a:defRPr>
            </a:lvl1pPr>
          </a:lstStyle>
          <a:p>
            <a:endParaRPr lang="de-DE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0443" y="0"/>
            <a:ext cx="2945659" cy="496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buClrTx/>
              <a:buFontTx/>
              <a:buNone/>
              <a:defRPr sz="1200">
                <a:latin typeface="Times New Roman" pitchFamily="18" charset="0"/>
              </a:defRPr>
            </a:lvl1pPr>
          </a:lstStyle>
          <a:p>
            <a:endParaRPr lang="de-DE"/>
          </a:p>
        </p:txBody>
      </p:sp>
      <p:sp>
        <p:nvSpPr>
          <p:cNvPr id="51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17575" y="744538"/>
            <a:ext cx="4962525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9768" y="4715153"/>
            <a:ext cx="5438140" cy="4466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28583"/>
            <a:ext cx="2945659" cy="496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buClrTx/>
              <a:buFontTx/>
              <a:buNone/>
              <a:defRPr sz="1200">
                <a:latin typeface="Times New Roman" pitchFamily="18" charset="0"/>
              </a:defRPr>
            </a:lvl1pPr>
          </a:lstStyle>
          <a:p>
            <a:endParaRPr lang="de-DE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0443" y="9428583"/>
            <a:ext cx="2945659" cy="496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buClrTx/>
              <a:buFontTx/>
              <a:buNone/>
              <a:defRPr sz="1200">
                <a:latin typeface="Times New Roman" pitchFamily="18" charset="0"/>
              </a:defRPr>
            </a:lvl1pPr>
          </a:lstStyle>
          <a:p>
            <a:fld id="{D0505C2A-3C9C-47B6-AADE-6FB9B8098730}" type="slidenum">
              <a:rPr lang="de-DE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5148271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de-DE" dirty="0"/>
              <a:t>Die Umwandlung kann im Herbst vor Maßnahmenbeginn, muss aber spätestens zum frühsten geeigneten Zeitpunkt des Bewilligungsjahres erfolgen. Die zu Maßnahmenbeginn vorhandene Ackerkultur kann noch regulär abgeerntet werden.</a:t>
            </a:r>
          </a:p>
          <a:p>
            <a:endParaRPr lang="de-DE" dirty="0"/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de-DE" dirty="0"/>
              <a:t>Für die Umwandlung kann nur in einer 5-jährigen Bewilligungsperiode, einmalig für dieselbe Fläche, eine Bewilligung ausgesprochen werden.</a:t>
            </a:r>
          </a:p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505C2A-3C9C-47B6-AADE-6FB9B8098730}" type="slidenum">
              <a:rPr lang="de-DE" smtClean="0"/>
              <a:pPr/>
              <a:t>15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6428226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de-DE" baseline="0" dirty="0"/>
              <a:t>Pflanzenschutzmittel*1: Soweit diese Einschränkung rechtsverbindlich bereits besteht, erfolgt eine Prämienkürzung von 25,00 </a:t>
            </a:r>
            <a:r>
              <a:rPr lang="de-DE" dirty="0"/>
              <a:t>€/ha/Jahr</a:t>
            </a:r>
            <a:endParaRPr lang="de-DE" baseline="0" dirty="0"/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de-DE" baseline="0" dirty="0" err="1"/>
              <a:t>Nachsaat</a:t>
            </a:r>
            <a:r>
              <a:rPr lang="de-DE" baseline="0" dirty="0"/>
              <a:t>*2: Soweit diese Einschränkung rechtsverbindlich bereits besteht, erfolgt eine Prämienkürzung von 20,00 </a:t>
            </a:r>
            <a:r>
              <a:rPr lang="de-DE" dirty="0"/>
              <a:t>€/ha/Jahr</a:t>
            </a:r>
          </a:p>
          <a:p>
            <a:endParaRPr lang="de-DE" baseline="0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505C2A-3C9C-47B6-AADE-6FB9B8098730}" type="slidenum">
              <a:rPr lang="de-DE" smtClean="0"/>
              <a:pPr/>
              <a:t>16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6691605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de-DE" baseline="0" dirty="0"/>
              <a:t>Pflanzenschutzmittel*1: Soweit diese Einschränkung rechtsverbindlich bereits besteht, erfolgt eine Prämienkürzung von 25,00 </a:t>
            </a:r>
            <a:r>
              <a:rPr lang="de-DE" dirty="0"/>
              <a:t>€/ha/Jahr</a:t>
            </a:r>
            <a:endParaRPr lang="de-DE" baseline="0" dirty="0"/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de-DE" baseline="0" dirty="0" err="1"/>
              <a:t>Nachsaat</a:t>
            </a:r>
            <a:r>
              <a:rPr lang="de-DE" baseline="0" dirty="0"/>
              <a:t>*2: Soweit diese Einschränkung rechtsverbindlich bereits besteht, erfolgt eine Prämienkürzung von 20,00 </a:t>
            </a:r>
            <a:r>
              <a:rPr lang="de-DE" dirty="0"/>
              <a:t>€/ha/Jahr</a:t>
            </a:r>
          </a:p>
          <a:p>
            <a:endParaRPr lang="de-DE" baseline="0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505C2A-3C9C-47B6-AADE-6FB9B8098730}" type="slidenum">
              <a:rPr lang="de-DE" smtClean="0"/>
              <a:pPr/>
              <a:t>17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7964951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de-DE" baseline="0" dirty="0"/>
              <a:t>Pflanzenschutzmittel*1: Soweit diese Einschränkung rechtsverbindlich bereits besteht, erfolgt eine Prämienkürzung von 25,00 </a:t>
            </a:r>
            <a:r>
              <a:rPr lang="de-DE" dirty="0"/>
              <a:t>€/ha/Jahr</a:t>
            </a:r>
            <a:endParaRPr lang="de-DE" baseline="0" dirty="0"/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de-DE" baseline="0" dirty="0" err="1"/>
              <a:t>Nachsaat</a:t>
            </a:r>
            <a:r>
              <a:rPr lang="de-DE" baseline="0" dirty="0"/>
              <a:t>*2: Soweit diese Einschränkung rechtsverbindlich bereits besteht, erfolgt eine Prämienkürzung von 20,00 </a:t>
            </a:r>
            <a:r>
              <a:rPr lang="de-DE" dirty="0"/>
              <a:t>€/ha/Jahr</a:t>
            </a:r>
          </a:p>
          <a:p>
            <a:endParaRPr lang="de-DE" baseline="0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505C2A-3C9C-47B6-AADE-6FB9B8098730}" type="slidenum">
              <a:rPr lang="de-DE" smtClean="0"/>
              <a:pPr/>
              <a:t>18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161465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de-DE" baseline="0" dirty="0"/>
              <a:t>Pflanzenschutzmittel*1: Soweit diese Einschränkung rechtsverbindlich bereits besteht, erfolgt eine Prämienkürzung von 25,00 </a:t>
            </a:r>
            <a:r>
              <a:rPr lang="de-DE" dirty="0"/>
              <a:t>€/ha/Jahr</a:t>
            </a:r>
            <a:endParaRPr lang="de-DE" baseline="0" dirty="0"/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de-DE" baseline="0" dirty="0" err="1"/>
              <a:t>Nachsaat</a:t>
            </a:r>
            <a:r>
              <a:rPr lang="de-DE" baseline="0" dirty="0"/>
              <a:t>*2: Soweit diese Einschränkung rechtsverbindlich bereits besteht, erfolgt eine Prämienkürzung von 20,00 </a:t>
            </a:r>
            <a:r>
              <a:rPr lang="de-DE" dirty="0"/>
              <a:t>€/ha/Jahr</a:t>
            </a:r>
          </a:p>
          <a:p>
            <a:endParaRPr lang="de-DE" baseline="0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505C2A-3C9C-47B6-AADE-6FB9B8098730}" type="slidenum">
              <a:rPr lang="de-DE" smtClean="0"/>
              <a:pPr/>
              <a:t>19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614136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de-DE" b="0" baseline="0" dirty="0"/>
              <a:t>*1: Soweit diese Einschränkung rechtsverbindlich bereits besteht, erfolgt eine Prämienkürzung von 25,00 </a:t>
            </a:r>
            <a:r>
              <a:rPr lang="de-DE" b="0" dirty="0"/>
              <a:t>€/ha/Jahr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505C2A-3C9C-47B6-AADE-6FB9B8098730}" type="slidenum">
              <a:rPr lang="de-DE" smtClean="0"/>
              <a:pPr/>
              <a:t>21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8244499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de-DE" dirty="0"/>
              <a:t>Weidetierart, Besatzdichte und Beweidungszeitraum richten sich nach naturschutzfachlichen Erfordernissen und können im Einzelfall festgesetzt werden</a:t>
            </a:r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de-DE" dirty="0"/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de-DE" dirty="0"/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de-DE" dirty="0"/>
              <a:t>Eine Beweidung muss so erfolgen, dass</a:t>
            </a:r>
            <a:r>
              <a:rPr lang="de-DE" baseline="0" dirty="0"/>
              <a:t> der</a:t>
            </a:r>
            <a:r>
              <a:rPr lang="de-DE" dirty="0"/>
              <a:t> überwiegende Teil der weidefähigen Biomasse entfernt wird (ca. 70%). </a:t>
            </a:r>
            <a:r>
              <a:rPr lang="de-DE" b="1" dirty="0"/>
              <a:t>Eine </a:t>
            </a:r>
            <a:r>
              <a:rPr lang="de-DE" b="1" dirty="0" err="1"/>
              <a:t>Zufütterung</a:t>
            </a:r>
            <a:r>
              <a:rPr lang="de-DE" b="1" dirty="0"/>
              <a:t> steht diesem Ziel entgegen</a:t>
            </a:r>
          </a:p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505C2A-3C9C-47B6-AADE-6FB9B8098730}" type="slidenum">
              <a:rPr lang="de-DE" smtClean="0"/>
              <a:pPr/>
              <a:t>22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0154702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Mahd ab Mitte Juli zulässig.</a:t>
            </a:r>
            <a:br>
              <a:rPr lang="de-DE" dirty="0"/>
            </a:br>
            <a:r>
              <a:rPr lang="de-DE" dirty="0"/>
              <a:t>Sofern aus naturschutzfachlichen Gründen ein früherer </a:t>
            </a:r>
            <a:r>
              <a:rPr lang="de-DE" dirty="0" err="1"/>
              <a:t>Mahdtermin</a:t>
            </a:r>
            <a:r>
              <a:rPr lang="de-DE" dirty="0"/>
              <a:t> erforderlich</a:t>
            </a:r>
            <a:r>
              <a:rPr lang="de-DE" baseline="0" dirty="0"/>
              <a:t> ist, darf</a:t>
            </a:r>
            <a:r>
              <a:rPr lang="de-DE" dirty="0"/>
              <a:t> die zweite Mahd nicht vor dem 15.09. erfolgen</a:t>
            </a:r>
          </a:p>
          <a:p>
            <a:r>
              <a:rPr lang="de-DE" dirty="0"/>
              <a:t> </a:t>
            </a:r>
          </a:p>
          <a:p>
            <a:r>
              <a:rPr lang="de-DE" b="1" dirty="0"/>
              <a:t>Auf die jährliche</a:t>
            </a:r>
            <a:r>
              <a:rPr lang="de-DE" b="1" baseline="0" dirty="0"/>
              <a:t> Mahd kann wegen zu starker Nässe nur nach Rücksprache mit der Bewilligungsbehörde verzichtet werden</a:t>
            </a:r>
          </a:p>
          <a:p>
            <a:endParaRPr lang="de-DE" baseline="0" dirty="0"/>
          </a:p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505C2A-3C9C-47B6-AADE-6FB9B8098730}" type="slidenum">
              <a:rPr lang="de-DE" smtClean="0"/>
              <a:pPr/>
              <a:t>23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2748272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Mahd ab Mitte Juli zulässig.</a:t>
            </a:r>
            <a:br>
              <a:rPr lang="de-DE" dirty="0"/>
            </a:br>
            <a:r>
              <a:rPr lang="de-DE" dirty="0"/>
              <a:t>Sofern aus naturschutzfachlichen Gründen ein früherer </a:t>
            </a:r>
            <a:r>
              <a:rPr lang="de-DE" dirty="0" err="1"/>
              <a:t>Mahdtermin</a:t>
            </a:r>
            <a:r>
              <a:rPr lang="de-DE" dirty="0"/>
              <a:t> erforderlich</a:t>
            </a:r>
            <a:r>
              <a:rPr lang="de-DE" baseline="0" dirty="0"/>
              <a:t> ist, darf</a:t>
            </a:r>
            <a:r>
              <a:rPr lang="de-DE" dirty="0"/>
              <a:t> die zweite Mahd nicht vor dem 15.09. erfolgen</a:t>
            </a:r>
          </a:p>
          <a:p>
            <a:r>
              <a:rPr lang="de-DE" dirty="0"/>
              <a:t> </a:t>
            </a:r>
          </a:p>
          <a:p>
            <a:r>
              <a:rPr lang="de-DE" b="1" dirty="0"/>
              <a:t>Auf die jährliche</a:t>
            </a:r>
            <a:r>
              <a:rPr lang="de-DE" b="1" baseline="0" dirty="0"/>
              <a:t> Mahd kann wegen zu starker Nässe nur nach Rücksprache mit der Bewilligungsbehörde verzichtet werden</a:t>
            </a:r>
          </a:p>
          <a:p>
            <a:endParaRPr lang="de-DE" baseline="0" dirty="0"/>
          </a:p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505C2A-3C9C-47B6-AADE-6FB9B8098730}" type="slidenum">
              <a:rPr lang="de-DE" smtClean="0"/>
              <a:pPr/>
              <a:t>24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499781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6C0317-8114-4B4C-92EE-69F9E298020E}" type="slidenum">
              <a:rPr lang="de-DE" smtClean="0"/>
              <a:t>‹Nr.›</a:t>
            </a:fld>
            <a:endParaRPr lang="de-DE"/>
          </a:p>
        </p:txBody>
      </p:sp>
      <p:grpSp>
        <p:nvGrpSpPr>
          <p:cNvPr id="7" name="Group 22"/>
          <p:cNvGrpSpPr>
            <a:grpSpLocks noChangeAspect="1"/>
          </p:cNvGrpSpPr>
          <p:nvPr userDrawn="1"/>
        </p:nvGrpSpPr>
        <p:grpSpPr bwMode="auto">
          <a:xfrm>
            <a:off x="7181850" y="863600"/>
            <a:ext cx="1598613" cy="1187450"/>
            <a:chOff x="1744" y="1316"/>
            <a:chExt cx="2272" cy="1688"/>
          </a:xfrm>
        </p:grpSpPr>
        <p:sp>
          <p:nvSpPr>
            <p:cNvPr id="8" name="AutoShape 23"/>
            <p:cNvSpPr>
              <a:spLocks noChangeAspect="1" noChangeArrowheads="1" noTextEdit="1"/>
            </p:cNvSpPr>
            <p:nvPr userDrawn="1"/>
          </p:nvSpPr>
          <p:spPr bwMode="auto">
            <a:xfrm>
              <a:off x="1744" y="1316"/>
              <a:ext cx="2272" cy="16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9" name="Rectangle 24"/>
            <p:cNvSpPr>
              <a:spLocks noChangeArrowheads="1"/>
            </p:cNvSpPr>
            <p:nvPr userDrawn="1"/>
          </p:nvSpPr>
          <p:spPr bwMode="auto">
            <a:xfrm>
              <a:off x="1744" y="1316"/>
              <a:ext cx="2272" cy="16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10" name="Freeform 25"/>
            <p:cNvSpPr>
              <a:spLocks/>
            </p:cNvSpPr>
            <p:nvPr userDrawn="1"/>
          </p:nvSpPr>
          <p:spPr bwMode="auto">
            <a:xfrm>
              <a:off x="2669" y="1718"/>
              <a:ext cx="144" cy="285"/>
            </a:xfrm>
            <a:custGeom>
              <a:avLst/>
              <a:gdLst>
                <a:gd name="T0" fmla="*/ 264 w 287"/>
                <a:gd name="T1" fmla="*/ 0 h 572"/>
                <a:gd name="T2" fmla="*/ 287 w 287"/>
                <a:gd name="T3" fmla="*/ 562 h 572"/>
                <a:gd name="T4" fmla="*/ 23 w 287"/>
                <a:gd name="T5" fmla="*/ 572 h 572"/>
                <a:gd name="T6" fmla="*/ 0 w 287"/>
                <a:gd name="T7" fmla="*/ 11 h 572"/>
                <a:gd name="T8" fmla="*/ 264 w 287"/>
                <a:gd name="T9" fmla="*/ 0 h 5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7" h="572">
                  <a:moveTo>
                    <a:pt x="264" y="0"/>
                  </a:moveTo>
                  <a:lnTo>
                    <a:pt x="287" y="562"/>
                  </a:lnTo>
                  <a:lnTo>
                    <a:pt x="23" y="572"/>
                  </a:lnTo>
                  <a:lnTo>
                    <a:pt x="0" y="11"/>
                  </a:lnTo>
                  <a:lnTo>
                    <a:pt x="264" y="0"/>
                  </a:lnTo>
                  <a:close/>
                </a:path>
              </a:pathLst>
            </a:custGeom>
            <a:solidFill>
              <a:srgbClr val="78C9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7CC812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11" name="Freeform 26"/>
            <p:cNvSpPr>
              <a:spLocks/>
            </p:cNvSpPr>
            <p:nvPr userDrawn="1"/>
          </p:nvSpPr>
          <p:spPr bwMode="auto">
            <a:xfrm>
              <a:off x="2247" y="1806"/>
              <a:ext cx="248" cy="310"/>
            </a:xfrm>
            <a:custGeom>
              <a:avLst/>
              <a:gdLst>
                <a:gd name="T0" fmla="*/ 234 w 495"/>
                <a:gd name="T1" fmla="*/ 0 h 620"/>
                <a:gd name="T2" fmla="*/ 495 w 495"/>
                <a:gd name="T3" fmla="*/ 498 h 620"/>
                <a:gd name="T4" fmla="*/ 261 w 495"/>
                <a:gd name="T5" fmla="*/ 620 h 620"/>
                <a:gd name="T6" fmla="*/ 0 w 495"/>
                <a:gd name="T7" fmla="*/ 124 h 620"/>
                <a:gd name="T8" fmla="*/ 234 w 495"/>
                <a:gd name="T9" fmla="*/ 0 h 6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95" h="620">
                  <a:moveTo>
                    <a:pt x="234" y="0"/>
                  </a:moveTo>
                  <a:lnTo>
                    <a:pt x="495" y="498"/>
                  </a:lnTo>
                  <a:lnTo>
                    <a:pt x="261" y="620"/>
                  </a:lnTo>
                  <a:lnTo>
                    <a:pt x="0" y="124"/>
                  </a:lnTo>
                  <a:lnTo>
                    <a:pt x="234" y="0"/>
                  </a:lnTo>
                  <a:close/>
                </a:path>
              </a:pathLst>
            </a:custGeom>
            <a:solidFill>
              <a:srgbClr val="78C9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7CC812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12" name="Freeform 27"/>
            <p:cNvSpPr>
              <a:spLocks/>
            </p:cNvSpPr>
            <p:nvPr userDrawn="1"/>
          </p:nvSpPr>
          <p:spPr bwMode="auto">
            <a:xfrm>
              <a:off x="3001" y="1773"/>
              <a:ext cx="231" cy="310"/>
            </a:xfrm>
            <a:custGeom>
              <a:avLst/>
              <a:gdLst>
                <a:gd name="T0" fmla="*/ 218 w 462"/>
                <a:gd name="T1" fmla="*/ 0 h 620"/>
                <a:gd name="T2" fmla="*/ 462 w 462"/>
                <a:gd name="T3" fmla="*/ 102 h 620"/>
                <a:gd name="T4" fmla="*/ 244 w 462"/>
                <a:gd name="T5" fmla="*/ 620 h 620"/>
                <a:gd name="T6" fmla="*/ 0 w 462"/>
                <a:gd name="T7" fmla="*/ 518 h 620"/>
                <a:gd name="T8" fmla="*/ 218 w 462"/>
                <a:gd name="T9" fmla="*/ 0 h 6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2" h="620">
                  <a:moveTo>
                    <a:pt x="218" y="0"/>
                  </a:moveTo>
                  <a:lnTo>
                    <a:pt x="462" y="102"/>
                  </a:lnTo>
                  <a:lnTo>
                    <a:pt x="244" y="620"/>
                  </a:lnTo>
                  <a:lnTo>
                    <a:pt x="0" y="518"/>
                  </a:lnTo>
                  <a:lnTo>
                    <a:pt x="218" y="0"/>
                  </a:lnTo>
                  <a:close/>
                </a:path>
              </a:pathLst>
            </a:custGeom>
            <a:solidFill>
              <a:srgbClr val="78C9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7CC812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13" name="Freeform 28"/>
            <p:cNvSpPr>
              <a:spLocks/>
            </p:cNvSpPr>
            <p:nvPr userDrawn="1"/>
          </p:nvSpPr>
          <p:spPr bwMode="auto">
            <a:xfrm>
              <a:off x="3264" y="1989"/>
              <a:ext cx="294" cy="289"/>
            </a:xfrm>
            <a:custGeom>
              <a:avLst/>
              <a:gdLst>
                <a:gd name="T0" fmla="*/ 405 w 588"/>
                <a:gd name="T1" fmla="*/ 0 h 578"/>
                <a:gd name="T2" fmla="*/ 588 w 588"/>
                <a:gd name="T3" fmla="*/ 190 h 578"/>
                <a:gd name="T4" fmla="*/ 182 w 588"/>
                <a:gd name="T5" fmla="*/ 578 h 578"/>
                <a:gd name="T6" fmla="*/ 0 w 588"/>
                <a:gd name="T7" fmla="*/ 387 h 578"/>
                <a:gd name="T8" fmla="*/ 405 w 588"/>
                <a:gd name="T9" fmla="*/ 0 h 5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88" h="578">
                  <a:moveTo>
                    <a:pt x="405" y="0"/>
                  </a:moveTo>
                  <a:lnTo>
                    <a:pt x="588" y="190"/>
                  </a:lnTo>
                  <a:lnTo>
                    <a:pt x="182" y="578"/>
                  </a:lnTo>
                  <a:lnTo>
                    <a:pt x="0" y="387"/>
                  </a:lnTo>
                  <a:lnTo>
                    <a:pt x="405" y="0"/>
                  </a:lnTo>
                  <a:close/>
                </a:path>
              </a:pathLst>
            </a:custGeom>
            <a:solidFill>
              <a:srgbClr val="78C9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7CC812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14" name="Freeform 29"/>
            <p:cNvSpPr>
              <a:spLocks/>
            </p:cNvSpPr>
            <p:nvPr userDrawn="1"/>
          </p:nvSpPr>
          <p:spPr bwMode="auto">
            <a:xfrm>
              <a:off x="3446" y="2332"/>
              <a:ext cx="308" cy="220"/>
            </a:xfrm>
            <a:custGeom>
              <a:avLst/>
              <a:gdLst>
                <a:gd name="T0" fmla="*/ 527 w 617"/>
                <a:gd name="T1" fmla="*/ 0 h 440"/>
                <a:gd name="T2" fmla="*/ 617 w 617"/>
                <a:gd name="T3" fmla="*/ 249 h 440"/>
                <a:gd name="T4" fmla="*/ 89 w 617"/>
                <a:gd name="T5" fmla="*/ 440 h 440"/>
                <a:gd name="T6" fmla="*/ 0 w 617"/>
                <a:gd name="T7" fmla="*/ 192 h 440"/>
                <a:gd name="T8" fmla="*/ 527 w 617"/>
                <a:gd name="T9" fmla="*/ 0 h 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7" h="440">
                  <a:moveTo>
                    <a:pt x="527" y="0"/>
                  </a:moveTo>
                  <a:lnTo>
                    <a:pt x="617" y="249"/>
                  </a:lnTo>
                  <a:lnTo>
                    <a:pt x="89" y="440"/>
                  </a:lnTo>
                  <a:lnTo>
                    <a:pt x="0" y="192"/>
                  </a:lnTo>
                  <a:lnTo>
                    <a:pt x="527" y="0"/>
                  </a:lnTo>
                  <a:close/>
                </a:path>
              </a:pathLst>
            </a:custGeom>
            <a:solidFill>
              <a:srgbClr val="78C9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7CC812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15" name="Rectangle 30"/>
            <p:cNvSpPr>
              <a:spLocks noChangeArrowheads="1"/>
            </p:cNvSpPr>
            <p:nvPr userDrawn="1"/>
          </p:nvSpPr>
          <p:spPr bwMode="auto">
            <a:xfrm>
              <a:off x="1744" y="1322"/>
              <a:ext cx="40" cy="280"/>
            </a:xfrm>
            <a:prstGeom prst="rect">
              <a:avLst/>
            </a:prstGeom>
            <a:solidFill>
              <a:srgbClr val="9622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E50033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16" name="Rectangle 31"/>
            <p:cNvSpPr>
              <a:spLocks noChangeArrowheads="1"/>
            </p:cNvSpPr>
            <p:nvPr userDrawn="1"/>
          </p:nvSpPr>
          <p:spPr bwMode="auto">
            <a:xfrm>
              <a:off x="3972" y="1341"/>
              <a:ext cx="40" cy="281"/>
            </a:xfrm>
            <a:prstGeom prst="rect">
              <a:avLst/>
            </a:prstGeom>
            <a:solidFill>
              <a:srgbClr val="9622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E50033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17" name="Rectangle 32"/>
            <p:cNvSpPr>
              <a:spLocks noChangeArrowheads="1"/>
            </p:cNvSpPr>
            <p:nvPr userDrawn="1"/>
          </p:nvSpPr>
          <p:spPr bwMode="auto">
            <a:xfrm>
              <a:off x="3867" y="1391"/>
              <a:ext cx="46" cy="281"/>
            </a:xfrm>
            <a:prstGeom prst="rect">
              <a:avLst/>
            </a:prstGeom>
            <a:solidFill>
              <a:srgbClr val="9622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E50033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18" name="Rectangle 33"/>
            <p:cNvSpPr>
              <a:spLocks noChangeArrowheads="1"/>
            </p:cNvSpPr>
            <p:nvPr userDrawn="1"/>
          </p:nvSpPr>
          <p:spPr bwMode="auto">
            <a:xfrm>
              <a:off x="1831" y="1364"/>
              <a:ext cx="46" cy="281"/>
            </a:xfrm>
            <a:prstGeom prst="rect">
              <a:avLst/>
            </a:prstGeom>
            <a:solidFill>
              <a:srgbClr val="9622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E50033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19" name="Rectangle 34"/>
            <p:cNvSpPr>
              <a:spLocks noChangeArrowheads="1"/>
            </p:cNvSpPr>
            <p:nvPr userDrawn="1"/>
          </p:nvSpPr>
          <p:spPr bwMode="auto">
            <a:xfrm>
              <a:off x="1990" y="1426"/>
              <a:ext cx="52" cy="281"/>
            </a:xfrm>
            <a:prstGeom prst="rect">
              <a:avLst/>
            </a:prstGeom>
            <a:solidFill>
              <a:srgbClr val="9622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E50033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20" name="Rectangle 35"/>
            <p:cNvSpPr>
              <a:spLocks noChangeArrowheads="1"/>
            </p:cNvSpPr>
            <p:nvPr userDrawn="1"/>
          </p:nvSpPr>
          <p:spPr bwMode="auto">
            <a:xfrm>
              <a:off x="2206" y="1469"/>
              <a:ext cx="52" cy="281"/>
            </a:xfrm>
            <a:prstGeom prst="rect">
              <a:avLst/>
            </a:prstGeom>
            <a:solidFill>
              <a:srgbClr val="9622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E50033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21" name="Rectangle 36"/>
            <p:cNvSpPr>
              <a:spLocks noChangeArrowheads="1"/>
            </p:cNvSpPr>
            <p:nvPr userDrawn="1"/>
          </p:nvSpPr>
          <p:spPr bwMode="auto">
            <a:xfrm>
              <a:off x="2517" y="1510"/>
              <a:ext cx="52" cy="281"/>
            </a:xfrm>
            <a:prstGeom prst="rect">
              <a:avLst/>
            </a:prstGeom>
            <a:solidFill>
              <a:srgbClr val="9622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E50033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22" name="Rectangle 37"/>
            <p:cNvSpPr>
              <a:spLocks noChangeArrowheads="1"/>
            </p:cNvSpPr>
            <p:nvPr userDrawn="1"/>
          </p:nvSpPr>
          <p:spPr bwMode="auto">
            <a:xfrm>
              <a:off x="2908" y="1530"/>
              <a:ext cx="52" cy="281"/>
            </a:xfrm>
            <a:prstGeom prst="rect">
              <a:avLst/>
            </a:prstGeom>
            <a:solidFill>
              <a:srgbClr val="9622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E50033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23" name="Rectangle 38"/>
            <p:cNvSpPr>
              <a:spLocks noChangeArrowheads="1"/>
            </p:cNvSpPr>
            <p:nvPr userDrawn="1"/>
          </p:nvSpPr>
          <p:spPr bwMode="auto">
            <a:xfrm>
              <a:off x="3291" y="1503"/>
              <a:ext cx="52" cy="281"/>
            </a:xfrm>
            <a:prstGeom prst="rect">
              <a:avLst/>
            </a:prstGeom>
            <a:solidFill>
              <a:srgbClr val="9622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E50033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24" name="Rectangle 39"/>
            <p:cNvSpPr>
              <a:spLocks noChangeArrowheads="1"/>
            </p:cNvSpPr>
            <p:nvPr userDrawn="1"/>
          </p:nvSpPr>
          <p:spPr bwMode="auto">
            <a:xfrm>
              <a:off x="3525" y="1469"/>
              <a:ext cx="52" cy="281"/>
            </a:xfrm>
            <a:prstGeom prst="rect">
              <a:avLst/>
            </a:prstGeom>
            <a:solidFill>
              <a:srgbClr val="9622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E50033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25" name="Rectangle 40"/>
            <p:cNvSpPr>
              <a:spLocks noChangeArrowheads="1"/>
            </p:cNvSpPr>
            <p:nvPr userDrawn="1"/>
          </p:nvSpPr>
          <p:spPr bwMode="auto">
            <a:xfrm>
              <a:off x="3708" y="1434"/>
              <a:ext cx="52" cy="281"/>
            </a:xfrm>
            <a:prstGeom prst="rect">
              <a:avLst/>
            </a:prstGeom>
            <a:solidFill>
              <a:srgbClr val="9622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E50033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26" name="Freeform 41"/>
            <p:cNvSpPr>
              <a:spLocks/>
            </p:cNvSpPr>
            <p:nvPr userDrawn="1"/>
          </p:nvSpPr>
          <p:spPr bwMode="auto">
            <a:xfrm>
              <a:off x="1744" y="2847"/>
              <a:ext cx="173" cy="154"/>
            </a:xfrm>
            <a:custGeom>
              <a:avLst/>
              <a:gdLst>
                <a:gd name="T0" fmla="*/ 0 w 347"/>
                <a:gd name="T1" fmla="*/ 0 h 307"/>
                <a:gd name="T2" fmla="*/ 109 w 347"/>
                <a:gd name="T3" fmla="*/ 0 h 307"/>
                <a:gd name="T4" fmla="*/ 172 w 347"/>
                <a:gd name="T5" fmla="*/ 223 h 307"/>
                <a:gd name="T6" fmla="*/ 173 w 347"/>
                <a:gd name="T7" fmla="*/ 223 h 307"/>
                <a:gd name="T8" fmla="*/ 242 w 347"/>
                <a:gd name="T9" fmla="*/ 0 h 307"/>
                <a:gd name="T10" fmla="*/ 347 w 347"/>
                <a:gd name="T11" fmla="*/ 0 h 307"/>
                <a:gd name="T12" fmla="*/ 347 w 347"/>
                <a:gd name="T13" fmla="*/ 307 h 307"/>
                <a:gd name="T14" fmla="*/ 285 w 347"/>
                <a:gd name="T15" fmla="*/ 307 h 307"/>
                <a:gd name="T16" fmla="*/ 285 w 347"/>
                <a:gd name="T17" fmla="*/ 44 h 307"/>
                <a:gd name="T18" fmla="*/ 198 w 347"/>
                <a:gd name="T19" fmla="*/ 307 h 307"/>
                <a:gd name="T20" fmla="*/ 143 w 347"/>
                <a:gd name="T21" fmla="*/ 307 h 307"/>
                <a:gd name="T22" fmla="*/ 62 w 347"/>
                <a:gd name="T23" fmla="*/ 44 h 307"/>
                <a:gd name="T24" fmla="*/ 62 w 347"/>
                <a:gd name="T25" fmla="*/ 307 h 307"/>
                <a:gd name="T26" fmla="*/ 0 w 347"/>
                <a:gd name="T27" fmla="*/ 307 h 307"/>
                <a:gd name="T28" fmla="*/ 0 w 347"/>
                <a:gd name="T29" fmla="*/ 0 h 3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47" h="307">
                  <a:moveTo>
                    <a:pt x="0" y="0"/>
                  </a:moveTo>
                  <a:lnTo>
                    <a:pt x="109" y="0"/>
                  </a:lnTo>
                  <a:lnTo>
                    <a:pt x="172" y="223"/>
                  </a:lnTo>
                  <a:lnTo>
                    <a:pt x="173" y="223"/>
                  </a:lnTo>
                  <a:lnTo>
                    <a:pt x="242" y="0"/>
                  </a:lnTo>
                  <a:lnTo>
                    <a:pt x="347" y="0"/>
                  </a:lnTo>
                  <a:lnTo>
                    <a:pt x="347" y="307"/>
                  </a:lnTo>
                  <a:lnTo>
                    <a:pt x="285" y="307"/>
                  </a:lnTo>
                  <a:lnTo>
                    <a:pt x="285" y="44"/>
                  </a:lnTo>
                  <a:lnTo>
                    <a:pt x="198" y="307"/>
                  </a:lnTo>
                  <a:lnTo>
                    <a:pt x="143" y="307"/>
                  </a:lnTo>
                  <a:lnTo>
                    <a:pt x="62" y="44"/>
                  </a:lnTo>
                  <a:lnTo>
                    <a:pt x="62" y="307"/>
                  </a:lnTo>
                  <a:lnTo>
                    <a:pt x="0" y="30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27" name="Rectangle 42"/>
            <p:cNvSpPr>
              <a:spLocks noChangeArrowheads="1"/>
            </p:cNvSpPr>
            <p:nvPr userDrawn="1"/>
          </p:nvSpPr>
          <p:spPr bwMode="auto">
            <a:xfrm>
              <a:off x="1963" y="2847"/>
              <a:ext cx="33" cy="154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28" name="Freeform 43"/>
            <p:cNvSpPr>
              <a:spLocks/>
            </p:cNvSpPr>
            <p:nvPr userDrawn="1"/>
          </p:nvSpPr>
          <p:spPr bwMode="auto">
            <a:xfrm>
              <a:off x="2046" y="2847"/>
              <a:ext cx="138" cy="154"/>
            </a:xfrm>
            <a:custGeom>
              <a:avLst/>
              <a:gdLst>
                <a:gd name="T0" fmla="*/ 0 w 277"/>
                <a:gd name="T1" fmla="*/ 0 h 307"/>
                <a:gd name="T2" fmla="*/ 98 w 277"/>
                <a:gd name="T3" fmla="*/ 0 h 307"/>
                <a:gd name="T4" fmla="*/ 215 w 277"/>
                <a:gd name="T5" fmla="*/ 242 h 307"/>
                <a:gd name="T6" fmla="*/ 215 w 277"/>
                <a:gd name="T7" fmla="*/ 0 h 307"/>
                <a:gd name="T8" fmla="*/ 277 w 277"/>
                <a:gd name="T9" fmla="*/ 0 h 307"/>
                <a:gd name="T10" fmla="*/ 277 w 277"/>
                <a:gd name="T11" fmla="*/ 307 h 307"/>
                <a:gd name="T12" fmla="*/ 183 w 277"/>
                <a:gd name="T13" fmla="*/ 307 h 307"/>
                <a:gd name="T14" fmla="*/ 62 w 277"/>
                <a:gd name="T15" fmla="*/ 52 h 307"/>
                <a:gd name="T16" fmla="*/ 61 w 277"/>
                <a:gd name="T17" fmla="*/ 52 h 307"/>
                <a:gd name="T18" fmla="*/ 61 w 277"/>
                <a:gd name="T19" fmla="*/ 307 h 307"/>
                <a:gd name="T20" fmla="*/ 0 w 277"/>
                <a:gd name="T21" fmla="*/ 307 h 307"/>
                <a:gd name="T22" fmla="*/ 0 w 277"/>
                <a:gd name="T23" fmla="*/ 0 h 3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77" h="307">
                  <a:moveTo>
                    <a:pt x="0" y="0"/>
                  </a:moveTo>
                  <a:lnTo>
                    <a:pt x="98" y="0"/>
                  </a:lnTo>
                  <a:lnTo>
                    <a:pt x="215" y="242"/>
                  </a:lnTo>
                  <a:lnTo>
                    <a:pt x="215" y="0"/>
                  </a:lnTo>
                  <a:lnTo>
                    <a:pt x="277" y="0"/>
                  </a:lnTo>
                  <a:lnTo>
                    <a:pt x="277" y="307"/>
                  </a:lnTo>
                  <a:lnTo>
                    <a:pt x="183" y="307"/>
                  </a:lnTo>
                  <a:lnTo>
                    <a:pt x="62" y="52"/>
                  </a:lnTo>
                  <a:lnTo>
                    <a:pt x="61" y="52"/>
                  </a:lnTo>
                  <a:lnTo>
                    <a:pt x="61" y="307"/>
                  </a:lnTo>
                  <a:lnTo>
                    <a:pt x="0" y="30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29" name="Freeform 44"/>
            <p:cNvSpPr>
              <a:spLocks noEditPoints="1"/>
            </p:cNvSpPr>
            <p:nvPr userDrawn="1"/>
          </p:nvSpPr>
          <p:spPr bwMode="auto">
            <a:xfrm>
              <a:off x="2225" y="2847"/>
              <a:ext cx="129" cy="154"/>
            </a:xfrm>
            <a:custGeom>
              <a:avLst/>
              <a:gdLst>
                <a:gd name="T0" fmla="*/ 65 w 259"/>
                <a:gd name="T1" fmla="*/ 51 h 307"/>
                <a:gd name="T2" fmla="*/ 65 w 259"/>
                <a:gd name="T3" fmla="*/ 256 h 307"/>
                <a:gd name="T4" fmla="*/ 99 w 259"/>
                <a:gd name="T5" fmla="*/ 256 h 307"/>
                <a:gd name="T6" fmla="*/ 123 w 259"/>
                <a:gd name="T7" fmla="*/ 255 h 307"/>
                <a:gd name="T8" fmla="*/ 142 w 259"/>
                <a:gd name="T9" fmla="*/ 249 h 307"/>
                <a:gd name="T10" fmla="*/ 157 w 259"/>
                <a:gd name="T11" fmla="*/ 241 h 307"/>
                <a:gd name="T12" fmla="*/ 169 w 259"/>
                <a:gd name="T13" fmla="*/ 230 h 307"/>
                <a:gd name="T14" fmla="*/ 178 w 259"/>
                <a:gd name="T15" fmla="*/ 218 h 307"/>
                <a:gd name="T16" fmla="*/ 183 w 259"/>
                <a:gd name="T17" fmla="*/ 202 h 307"/>
                <a:gd name="T18" fmla="*/ 186 w 259"/>
                <a:gd name="T19" fmla="*/ 187 h 307"/>
                <a:gd name="T20" fmla="*/ 189 w 259"/>
                <a:gd name="T21" fmla="*/ 171 h 307"/>
                <a:gd name="T22" fmla="*/ 189 w 259"/>
                <a:gd name="T23" fmla="*/ 138 h 307"/>
                <a:gd name="T24" fmla="*/ 186 w 259"/>
                <a:gd name="T25" fmla="*/ 121 h 307"/>
                <a:gd name="T26" fmla="*/ 183 w 259"/>
                <a:gd name="T27" fmla="*/ 106 h 307"/>
                <a:gd name="T28" fmla="*/ 178 w 259"/>
                <a:gd name="T29" fmla="*/ 91 h 307"/>
                <a:gd name="T30" fmla="*/ 169 w 259"/>
                <a:gd name="T31" fmla="*/ 77 h 307"/>
                <a:gd name="T32" fmla="*/ 157 w 259"/>
                <a:gd name="T33" fmla="*/ 66 h 307"/>
                <a:gd name="T34" fmla="*/ 142 w 259"/>
                <a:gd name="T35" fmla="*/ 58 h 307"/>
                <a:gd name="T36" fmla="*/ 123 w 259"/>
                <a:gd name="T37" fmla="*/ 52 h 307"/>
                <a:gd name="T38" fmla="*/ 99 w 259"/>
                <a:gd name="T39" fmla="*/ 51 h 307"/>
                <a:gd name="T40" fmla="*/ 65 w 259"/>
                <a:gd name="T41" fmla="*/ 51 h 307"/>
                <a:gd name="T42" fmla="*/ 0 w 259"/>
                <a:gd name="T43" fmla="*/ 0 h 307"/>
                <a:gd name="T44" fmla="*/ 105 w 259"/>
                <a:gd name="T45" fmla="*/ 0 h 307"/>
                <a:gd name="T46" fmla="*/ 135 w 259"/>
                <a:gd name="T47" fmla="*/ 1 h 307"/>
                <a:gd name="T48" fmla="*/ 163 w 259"/>
                <a:gd name="T49" fmla="*/ 7 h 307"/>
                <a:gd name="T50" fmla="*/ 187 w 259"/>
                <a:gd name="T51" fmla="*/ 15 h 307"/>
                <a:gd name="T52" fmla="*/ 208 w 259"/>
                <a:gd name="T53" fmla="*/ 29 h 307"/>
                <a:gd name="T54" fmla="*/ 226 w 259"/>
                <a:gd name="T55" fmla="*/ 45 h 307"/>
                <a:gd name="T56" fmla="*/ 240 w 259"/>
                <a:gd name="T57" fmla="*/ 66 h 307"/>
                <a:gd name="T58" fmla="*/ 251 w 259"/>
                <a:gd name="T59" fmla="*/ 91 h 307"/>
                <a:gd name="T60" fmla="*/ 256 w 259"/>
                <a:gd name="T61" fmla="*/ 121 h 307"/>
                <a:gd name="T62" fmla="*/ 259 w 259"/>
                <a:gd name="T63" fmla="*/ 154 h 307"/>
                <a:gd name="T64" fmla="*/ 256 w 259"/>
                <a:gd name="T65" fmla="*/ 191 h 307"/>
                <a:gd name="T66" fmla="*/ 248 w 259"/>
                <a:gd name="T67" fmla="*/ 223 h 307"/>
                <a:gd name="T68" fmla="*/ 236 w 259"/>
                <a:gd name="T69" fmla="*/ 249 h 307"/>
                <a:gd name="T70" fmla="*/ 218 w 259"/>
                <a:gd name="T71" fmla="*/ 271 h 307"/>
                <a:gd name="T72" fmla="*/ 196 w 259"/>
                <a:gd name="T73" fmla="*/ 288 h 307"/>
                <a:gd name="T74" fmla="*/ 169 w 259"/>
                <a:gd name="T75" fmla="*/ 299 h 307"/>
                <a:gd name="T76" fmla="*/ 139 w 259"/>
                <a:gd name="T77" fmla="*/ 306 h 307"/>
                <a:gd name="T78" fmla="*/ 105 w 259"/>
                <a:gd name="T79" fmla="*/ 307 h 307"/>
                <a:gd name="T80" fmla="*/ 0 w 259"/>
                <a:gd name="T81" fmla="*/ 307 h 307"/>
                <a:gd name="T82" fmla="*/ 0 w 259"/>
                <a:gd name="T83" fmla="*/ 0 h 3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59" h="307">
                  <a:moveTo>
                    <a:pt x="65" y="51"/>
                  </a:moveTo>
                  <a:lnTo>
                    <a:pt x="65" y="256"/>
                  </a:lnTo>
                  <a:lnTo>
                    <a:pt x="99" y="256"/>
                  </a:lnTo>
                  <a:lnTo>
                    <a:pt x="123" y="255"/>
                  </a:lnTo>
                  <a:lnTo>
                    <a:pt x="142" y="249"/>
                  </a:lnTo>
                  <a:lnTo>
                    <a:pt x="157" y="241"/>
                  </a:lnTo>
                  <a:lnTo>
                    <a:pt x="169" y="230"/>
                  </a:lnTo>
                  <a:lnTo>
                    <a:pt x="178" y="218"/>
                  </a:lnTo>
                  <a:lnTo>
                    <a:pt x="183" y="202"/>
                  </a:lnTo>
                  <a:lnTo>
                    <a:pt x="186" y="187"/>
                  </a:lnTo>
                  <a:lnTo>
                    <a:pt x="189" y="171"/>
                  </a:lnTo>
                  <a:lnTo>
                    <a:pt x="189" y="138"/>
                  </a:lnTo>
                  <a:lnTo>
                    <a:pt x="186" y="121"/>
                  </a:lnTo>
                  <a:lnTo>
                    <a:pt x="183" y="106"/>
                  </a:lnTo>
                  <a:lnTo>
                    <a:pt x="178" y="91"/>
                  </a:lnTo>
                  <a:lnTo>
                    <a:pt x="169" y="77"/>
                  </a:lnTo>
                  <a:lnTo>
                    <a:pt x="157" y="66"/>
                  </a:lnTo>
                  <a:lnTo>
                    <a:pt x="142" y="58"/>
                  </a:lnTo>
                  <a:lnTo>
                    <a:pt x="123" y="52"/>
                  </a:lnTo>
                  <a:lnTo>
                    <a:pt x="99" y="51"/>
                  </a:lnTo>
                  <a:lnTo>
                    <a:pt x="65" y="51"/>
                  </a:lnTo>
                  <a:close/>
                  <a:moveTo>
                    <a:pt x="0" y="0"/>
                  </a:moveTo>
                  <a:lnTo>
                    <a:pt x="105" y="0"/>
                  </a:lnTo>
                  <a:lnTo>
                    <a:pt x="135" y="1"/>
                  </a:lnTo>
                  <a:lnTo>
                    <a:pt x="163" y="7"/>
                  </a:lnTo>
                  <a:lnTo>
                    <a:pt x="187" y="15"/>
                  </a:lnTo>
                  <a:lnTo>
                    <a:pt x="208" y="29"/>
                  </a:lnTo>
                  <a:lnTo>
                    <a:pt x="226" y="45"/>
                  </a:lnTo>
                  <a:lnTo>
                    <a:pt x="240" y="66"/>
                  </a:lnTo>
                  <a:lnTo>
                    <a:pt x="251" y="91"/>
                  </a:lnTo>
                  <a:lnTo>
                    <a:pt x="256" y="121"/>
                  </a:lnTo>
                  <a:lnTo>
                    <a:pt x="259" y="154"/>
                  </a:lnTo>
                  <a:lnTo>
                    <a:pt x="256" y="191"/>
                  </a:lnTo>
                  <a:lnTo>
                    <a:pt x="248" y="223"/>
                  </a:lnTo>
                  <a:lnTo>
                    <a:pt x="236" y="249"/>
                  </a:lnTo>
                  <a:lnTo>
                    <a:pt x="218" y="271"/>
                  </a:lnTo>
                  <a:lnTo>
                    <a:pt x="196" y="288"/>
                  </a:lnTo>
                  <a:lnTo>
                    <a:pt x="169" y="299"/>
                  </a:lnTo>
                  <a:lnTo>
                    <a:pt x="139" y="306"/>
                  </a:lnTo>
                  <a:lnTo>
                    <a:pt x="105" y="307"/>
                  </a:lnTo>
                  <a:lnTo>
                    <a:pt x="0" y="30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30" name="Freeform 45"/>
            <p:cNvSpPr>
              <a:spLocks/>
            </p:cNvSpPr>
            <p:nvPr userDrawn="1"/>
          </p:nvSpPr>
          <p:spPr bwMode="auto">
            <a:xfrm>
              <a:off x="2390" y="2847"/>
              <a:ext cx="105" cy="154"/>
            </a:xfrm>
            <a:custGeom>
              <a:avLst/>
              <a:gdLst>
                <a:gd name="T0" fmla="*/ 0 w 210"/>
                <a:gd name="T1" fmla="*/ 0 h 307"/>
                <a:gd name="T2" fmla="*/ 206 w 210"/>
                <a:gd name="T3" fmla="*/ 0 h 307"/>
                <a:gd name="T4" fmla="*/ 206 w 210"/>
                <a:gd name="T5" fmla="*/ 51 h 307"/>
                <a:gd name="T6" fmla="*/ 66 w 210"/>
                <a:gd name="T7" fmla="*/ 51 h 307"/>
                <a:gd name="T8" fmla="*/ 66 w 210"/>
                <a:gd name="T9" fmla="*/ 123 h 307"/>
                <a:gd name="T10" fmla="*/ 197 w 210"/>
                <a:gd name="T11" fmla="*/ 123 h 307"/>
                <a:gd name="T12" fmla="*/ 197 w 210"/>
                <a:gd name="T13" fmla="*/ 175 h 307"/>
                <a:gd name="T14" fmla="*/ 66 w 210"/>
                <a:gd name="T15" fmla="*/ 175 h 307"/>
                <a:gd name="T16" fmla="*/ 66 w 210"/>
                <a:gd name="T17" fmla="*/ 256 h 307"/>
                <a:gd name="T18" fmla="*/ 210 w 210"/>
                <a:gd name="T19" fmla="*/ 256 h 307"/>
                <a:gd name="T20" fmla="*/ 210 w 210"/>
                <a:gd name="T21" fmla="*/ 307 h 307"/>
                <a:gd name="T22" fmla="*/ 0 w 210"/>
                <a:gd name="T23" fmla="*/ 307 h 307"/>
                <a:gd name="T24" fmla="*/ 0 w 210"/>
                <a:gd name="T25" fmla="*/ 0 h 3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10" h="307">
                  <a:moveTo>
                    <a:pt x="0" y="0"/>
                  </a:moveTo>
                  <a:lnTo>
                    <a:pt x="206" y="0"/>
                  </a:lnTo>
                  <a:lnTo>
                    <a:pt x="206" y="51"/>
                  </a:lnTo>
                  <a:lnTo>
                    <a:pt x="66" y="51"/>
                  </a:lnTo>
                  <a:lnTo>
                    <a:pt x="66" y="123"/>
                  </a:lnTo>
                  <a:lnTo>
                    <a:pt x="197" y="123"/>
                  </a:lnTo>
                  <a:lnTo>
                    <a:pt x="197" y="175"/>
                  </a:lnTo>
                  <a:lnTo>
                    <a:pt x="66" y="175"/>
                  </a:lnTo>
                  <a:lnTo>
                    <a:pt x="66" y="256"/>
                  </a:lnTo>
                  <a:lnTo>
                    <a:pt x="210" y="256"/>
                  </a:lnTo>
                  <a:lnTo>
                    <a:pt x="210" y="307"/>
                  </a:lnTo>
                  <a:lnTo>
                    <a:pt x="0" y="30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31" name="Freeform 46"/>
            <p:cNvSpPr>
              <a:spLocks/>
            </p:cNvSpPr>
            <p:nvPr userDrawn="1"/>
          </p:nvSpPr>
          <p:spPr bwMode="auto">
            <a:xfrm>
              <a:off x="2535" y="2847"/>
              <a:ext cx="139" cy="154"/>
            </a:xfrm>
            <a:custGeom>
              <a:avLst/>
              <a:gdLst>
                <a:gd name="T0" fmla="*/ 0 w 278"/>
                <a:gd name="T1" fmla="*/ 0 h 307"/>
                <a:gd name="T2" fmla="*/ 99 w 278"/>
                <a:gd name="T3" fmla="*/ 0 h 307"/>
                <a:gd name="T4" fmla="*/ 216 w 278"/>
                <a:gd name="T5" fmla="*/ 242 h 307"/>
                <a:gd name="T6" fmla="*/ 216 w 278"/>
                <a:gd name="T7" fmla="*/ 0 h 307"/>
                <a:gd name="T8" fmla="*/ 278 w 278"/>
                <a:gd name="T9" fmla="*/ 0 h 307"/>
                <a:gd name="T10" fmla="*/ 278 w 278"/>
                <a:gd name="T11" fmla="*/ 307 h 307"/>
                <a:gd name="T12" fmla="*/ 185 w 278"/>
                <a:gd name="T13" fmla="*/ 307 h 307"/>
                <a:gd name="T14" fmla="*/ 63 w 278"/>
                <a:gd name="T15" fmla="*/ 52 h 307"/>
                <a:gd name="T16" fmla="*/ 62 w 278"/>
                <a:gd name="T17" fmla="*/ 52 h 307"/>
                <a:gd name="T18" fmla="*/ 62 w 278"/>
                <a:gd name="T19" fmla="*/ 307 h 307"/>
                <a:gd name="T20" fmla="*/ 0 w 278"/>
                <a:gd name="T21" fmla="*/ 307 h 307"/>
                <a:gd name="T22" fmla="*/ 0 w 278"/>
                <a:gd name="T23" fmla="*/ 0 h 3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78" h="307">
                  <a:moveTo>
                    <a:pt x="0" y="0"/>
                  </a:moveTo>
                  <a:lnTo>
                    <a:pt x="99" y="0"/>
                  </a:lnTo>
                  <a:lnTo>
                    <a:pt x="216" y="242"/>
                  </a:lnTo>
                  <a:lnTo>
                    <a:pt x="216" y="0"/>
                  </a:lnTo>
                  <a:lnTo>
                    <a:pt x="278" y="0"/>
                  </a:lnTo>
                  <a:lnTo>
                    <a:pt x="278" y="307"/>
                  </a:lnTo>
                  <a:lnTo>
                    <a:pt x="185" y="307"/>
                  </a:lnTo>
                  <a:lnTo>
                    <a:pt x="63" y="52"/>
                  </a:lnTo>
                  <a:lnTo>
                    <a:pt x="62" y="52"/>
                  </a:lnTo>
                  <a:lnTo>
                    <a:pt x="62" y="307"/>
                  </a:lnTo>
                  <a:lnTo>
                    <a:pt x="0" y="30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32" name="Rectangle 47"/>
            <p:cNvSpPr>
              <a:spLocks noChangeArrowheads="1"/>
            </p:cNvSpPr>
            <p:nvPr userDrawn="1"/>
          </p:nvSpPr>
          <p:spPr bwMode="auto">
            <a:xfrm>
              <a:off x="2722" y="2932"/>
              <a:ext cx="68" cy="24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33" name="Freeform 48"/>
            <p:cNvSpPr>
              <a:spLocks/>
            </p:cNvSpPr>
            <p:nvPr userDrawn="1"/>
          </p:nvSpPr>
          <p:spPr bwMode="auto">
            <a:xfrm>
              <a:off x="2839" y="2847"/>
              <a:ext cx="100" cy="154"/>
            </a:xfrm>
            <a:custGeom>
              <a:avLst/>
              <a:gdLst>
                <a:gd name="T0" fmla="*/ 0 w 199"/>
                <a:gd name="T1" fmla="*/ 0 h 307"/>
                <a:gd name="T2" fmla="*/ 66 w 199"/>
                <a:gd name="T3" fmla="*/ 0 h 307"/>
                <a:gd name="T4" fmla="*/ 66 w 199"/>
                <a:gd name="T5" fmla="*/ 256 h 307"/>
                <a:gd name="T6" fmla="*/ 199 w 199"/>
                <a:gd name="T7" fmla="*/ 256 h 307"/>
                <a:gd name="T8" fmla="*/ 199 w 199"/>
                <a:gd name="T9" fmla="*/ 307 h 307"/>
                <a:gd name="T10" fmla="*/ 0 w 199"/>
                <a:gd name="T11" fmla="*/ 307 h 307"/>
                <a:gd name="T12" fmla="*/ 0 w 199"/>
                <a:gd name="T13" fmla="*/ 0 h 3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9" h="307">
                  <a:moveTo>
                    <a:pt x="0" y="0"/>
                  </a:moveTo>
                  <a:lnTo>
                    <a:pt x="66" y="0"/>
                  </a:lnTo>
                  <a:lnTo>
                    <a:pt x="66" y="256"/>
                  </a:lnTo>
                  <a:lnTo>
                    <a:pt x="199" y="256"/>
                  </a:lnTo>
                  <a:lnTo>
                    <a:pt x="199" y="307"/>
                  </a:lnTo>
                  <a:lnTo>
                    <a:pt x="0" y="30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34" name="Freeform 49"/>
            <p:cNvSpPr>
              <a:spLocks/>
            </p:cNvSpPr>
            <p:nvPr userDrawn="1"/>
          </p:nvSpPr>
          <p:spPr bwMode="auto">
            <a:xfrm>
              <a:off x="2967" y="2847"/>
              <a:ext cx="133" cy="157"/>
            </a:xfrm>
            <a:custGeom>
              <a:avLst/>
              <a:gdLst>
                <a:gd name="T0" fmla="*/ 0 w 268"/>
                <a:gd name="T1" fmla="*/ 0 h 314"/>
                <a:gd name="T2" fmla="*/ 67 w 268"/>
                <a:gd name="T3" fmla="*/ 0 h 314"/>
                <a:gd name="T4" fmla="*/ 67 w 268"/>
                <a:gd name="T5" fmla="*/ 186 h 314"/>
                <a:gd name="T6" fmla="*/ 68 w 268"/>
                <a:gd name="T7" fmla="*/ 204 h 314"/>
                <a:gd name="T8" fmla="*/ 71 w 268"/>
                <a:gd name="T9" fmla="*/ 220 h 314"/>
                <a:gd name="T10" fmla="*/ 76 w 268"/>
                <a:gd name="T11" fmla="*/ 235 h 314"/>
                <a:gd name="T12" fmla="*/ 84 w 268"/>
                <a:gd name="T13" fmla="*/ 248 h 314"/>
                <a:gd name="T14" fmla="*/ 97 w 268"/>
                <a:gd name="T15" fmla="*/ 258 h 314"/>
                <a:gd name="T16" fmla="*/ 112 w 268"/>
                <a:gd name="T17" fmla="*/ 263 h 314"/>
                <a:gd name="T18" fmla="*/ 134 w 268"/>
                <a:gd name="T19" fmla="*/ 266 h 314"/>
                <a:gd name="T20" fmla="*/ 156 w 268"/>
                <a:gd name="T21" fmla="*/ 263 h 314"/>
                <a:gd name="T22" fmla="*/ 171 w 268"/>
                <a:gd name="T23" fmla="*/ 258 h 314"/>
                <a:gd name="T24" fmla="*/ 184 w 268"/>
                <a:gd name="T25" fmla="*/ 248 h 314"/>
                <a:gd name="T26" fmla="*/ 192 w 268"/>
                <a:gd name="T27" fmla="*/ 235 h 314"/>
                <a:gd name="T28" fmla="*/ 197 w 268"/>
                <a:gd name="T29" fmla="*/ 220 h 314"/>
                <a:gd name="T30" fmla="*/ 200 w 268"/>
                <a:gd name="T31" fmla="*/ 204 h 314"/>
                <a:gd name="T32" fmla="*/ 202 w 268"/>
                <a:gd name="T33" fmla="*/ 186 h 314"/>
                <a:gd name="T34" fmla="*/ 202 w 268"/>
                <a:gd name="T35" fmla="*/ 0 h 314"/>
                <a:gd name="T36" fmla="*/ 268 w 268"/>
                <a:gd name="T37" fmla="*/ 0 h 314"/>
                <a:gd name="T38" fmla="*/ 268 w 268"/>
                <a:gd name="T39" fmla="*/ 193 h 314"/>
                <a:gd name="T40" fmla="*/ 265 w 268"/>
                <a:gd name="T41" fmla="*/ 222 h 314"/>
                <a:gd name="T42" fmla="*/ 257 w 268"/>
                <a:gd name="T43" fmla="*/ 247 h 314"/>
                <a:gd name="T44" fmla="*/ 246 w 268"/>
                <a:gd name="T45" fmla="*/ 267 h 314"/>
                <a:gd name="T46" fmla="*/ 229 w 268"/>
                <a:gd name="T47" fmla="*/ 284 h 314"/>
                <a:gd name="T48" fmla="*/ 208 w 268"/>
                <a:gd name="T49" fmla="*/ 297 h 314"/>
                <a:gd name="T50" fmla="*/ 186 w 268"/>
                <a:gd name="T51" fmla="*/ 307 h 314"/>
                <a:gd name="T52" fmla="*/ 162 w 268"/>
                <a:gd name="T53" fmla="*/ 313 h 314"/>
                <a:gd name="T54" fmla="*/ 134 w 268"/>
                <a:gd name="T55" fmla="*/ 314 h 314"/>
                <a:gd name="T56" fmla="*/ 107 w 268"/>
                <a:gd name="T57" fmla="*/ 313 h 314"/>
                <a:gd name="T58" fmla="*/ 82 w 268"/>
                <a:gd name="T59" fmla="*/ 307 h 314"/>
                <a:gd name="T60" fmla="*/ 60 w 268"/>
                <a:gd name="T61" fmla="*/ 297 h 314"/>
                <a:gd name="T62" fmla="*/ 39 w 268"/>
                <a:gd name="T63" fmla="*/ 284 h 314"/>
                <a:gd name="T64" fmla="*/ 23 w 268"/>
                <a:gd name="T65" fmla="*/ 267 h 314"/>
                <a:gd name="T66" fmla="*/ 12 w 268"/>
                <a:gd name="T67" fmla="*/ 247 h 314"/>
                <a:gd name="T68" fmla="*/ 3 w 268"/>
                <a:gd name="T69" fmla="*/ 222 h 314"/>
                <a:gd name="T70" fmla="*/ 0 w 268"/>
                <a:gd name="T71" fmla="*/ 193 h 314"/>
                <a:gd name="T72" fmla="*/ 0 w 268"/>
                <a:gd name="T73" fmla="*/ 0 h 3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268" h="314">
                  <a:moveTo>
                    <a:pt x="0" y="0"/>
                  </a:moveTo>
                  <a:lnTo>
                    <a:pt x="67" y="0"/>
                  </a:lnTo>
                  <a:lnTo>
                    <a:pt x="67" y="186"/>
                  </a:lnTo>
                  <a:lnTo>
                    <a:pt x="68" y="204"/>
                  </a:lnTo>
                  <a:lnTo>
                    <a:pt x="71" y="220"/>
                  </a:lnTo>
                  <a:lnTo>
                    <a:pt x="76" y="235"/>
                  </a:lnTo>
                  <a:lnTo>
                    <a:pt x="84" y="248"/>
                  </a:lnTo>
                  <a:lnTo>
                    <a:pt x="97" y="258"/>
                  </a:lnTo>
                  <a:lnTo>
                    <a:pt x="112" y="263"/>
                  </a:lnTo>
                  <a:lnTo>
                    <a:pt x="134" y="266"/>
                  </a:lnTo>
                  <a:lnTo>
                    <a:pt x="156" y="263"/>
                  </a:lnTo>
                  <a:lnTo>
                    <a:pt x="171" y="258"/>
                  </a:lnTo>
                  <a:lnTo>
                    <a:pt x="184" y="248"/>
                  </a:lnTo>
                  <a:lnTo>
                    <a:pt x="192" y="235"/>
                  </a:lnTo>
                  <a:lnTo>
                    <a:pt x="197" y="220"/>
                  </a:lnTo>
                  <a:lnTo>
                    <a:pt x="200" y="204"/>
                  </a:lnTo>
                  <a:lnTo>
                    <a:pt x="202" y="186"/>
                  </a:lnTo>
                  <a:lnTo>
                    <a:pt x="202" y="0"/>
                  </a:lnTo>
                  <a:lnTo>
                    <a:pt x="268" y="0"/>
                  </a:lnTo>
                  <a:lnTo>
                    <a:pt x="268" y="193"/>
                  </a:lnTo>
                  <a:lnTo>
                    <a:pt x="265" y="222"/>
                  </a:lnTo>
                  <a:lnTo>
                    <a:pt x="257" y="247"/>
                  </a:lnTo>
                  <a:lnTo>
                    <a:pt x="246" y="267"/>
                  </a:lnTo>
                  <a:lnTo>
                    <a:pt x="229" y="284"/>
                  </a:lnTo>
                  <a:lnTo>
                    <a:pt x="208" y="297"/>
                  </a:lnTo>
                  <a:lnTo>
                    <a:pt x="186" y="307"/>
                  </a:lnTo>
                  <a:lnTo>
                    <a:pt x="162" y="313"/>
                  </a:lnTo>
                  <a:lnTo>
                    <a:pt x="134" y="314"/>
                  </a:lnTo>
                  <a:lnTo>
                    <a:pt x="107" y="313"/>
                  </a:lnTo>
                  <a:lnTo>
                    <a:pt x="82" y="307"/>
                  </a:lnTo>
                  <a:lnTo>
                    <a:pt x="60" y="297"/>
                  </a:lnTo>
                  <a:lnTo>
                    <a:pt x="39" y="284"/>
                  </a:lnTo>
                  <a:lnTo>
                    <a:pt x="23" y="267"/>
                  </a:lnTo>
                  <a:lnTo>
                    <a:pt x="12" y="247"/>
                  </a:lnTo>
                  <a:lnTo>
                    <a:pt x="3" y="222"/>
                  </a:lnTo>
                  <a:lnTo>
                    <a:pt x="0" y="1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35" name="Rectangle 50"/>
            <p:cNvSpPr>
              <a:spLocks noChangeArrowheads="1"/>
            </p:cNvSpPr>
            <p:nvPr userDrawn="1"/>
          </p:nvSpPr>
          <p:spPr bwMode="auto">
            <a:xfrm>
              <a:off x="2997" y="2797"/>
              <a:ext cx="22" cy="2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36" name="Rectangle 51"/>
            <p:cNvSpPr>
              <a:spLocks noChangeArrowheads="1"/>
            </p:cNvSpPr>
            <p:nvPr userDrawn="1"/>
          </p:nvSpPr>
          <p:spPr bwMode="auto">
            <a:xfrm>
              <a:off x="3048" y="2797"/>
              <a:ext cx="23" cy="2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37" name="Freeform 52"/>
            <p:cNvSpPr>
              <a:spLocks noEditPoints="1"/>
            </p:cNvSpPr>
            <p:nvPr userDrawn="1"/>
          </p:nvSpPr>
          <p:spPr bwMode="auto">
            <a:xfrm>
              <a:off x="3144" y="2847"/>
              <a:ext cx="120" cy="154"/>
            </a:xfrm>
            <a:custGeom>
              <a:avLst/>
              <a:gdLst>
                <a:gd name="T0" fmla="*/ 66 w 239"/>
                <a:gd name="T1" fmla="*/ 175 h 307"/>
                <a:gd name="T2" fmla="*/ 66 w 239"/>
                <a:gd name="T3" fmla="*/ 256 h 307"/>
                <a:gd name="T4" fmla="*/ 132 w 239"/>
                <a:gd name="T5" fmla="*/ 256 h 307"/>
                <a:gd name="T6" fmla="*/ 144 w 239"/>
                <a:gd name="T7" fmla="*/ 253 h 307"/>
                <a:gd name="T8" fmla="*/ 155 w 239"/>
                <a:gd name="T9" fmla="*/ 249 h 307"/>
                <a:gd name="T10" fmla="*/ 162 w 239"/>
                <a:gd name="T11" fmla="*/ 241 h 307"/>
                <a:gd name="T12" fmla="*/ 168 w 239"/>
                <a:gd name="T13" fmla="*/ 230 h 307"/>
                <a:gd name="T14" fmla="*/ 169 w 239"/>
                <a:gd name="T15" fmla="*/ 215 h 307"/>
                <a:gd name="T16" fmla="*/ 168 w 239"/>
                <a:gd name="T17" fmla="*/ 200 h 307"/>
                <a:gd name="T18" fmla="*/ 162 w 239"/>
                <a:gd name="T19" fmla="*/ 189 h 307"/>
                <a:gd name="T20" fmla="*/ 155 w 239"/>
                <a:gd name="T21" fmla="*/ 182 h 307"/>
                <a:gd name="T22" fmla="*/ 144 w 239"/>
                <a:gd name="T23" fmla="*/ 178 h 307"/>
                <a:gd name="T24" fmla="*/ 132 w 239"/>
                <a:gd name="T25" fmla="*/ 175 h 307"/>
                <a:gd name="T26" fmla="*/ 66 w 239"/>
                <a:gd name="T27" fmla="*/ 175 h 307"/>
                <a:gd name="T28" fmla="*/ 66 w 239"/>
                <a:gd name="T29" fmla="*/ 51 h 307"/>
                <a:gd name="T30" fmla="*/ 66 w 239"/>
                <a:gd name="T31" fmla="*/ 124 h 307"/>
                <a:gd name="T32" fmla="*/ 117 w 239"/>
                <a:gd name="T33" fmla="*/ 124 h 307"/>
                <a:gd name="T34" fmla="*/ 136 w 239"/>
                <a:gd name="T35" fmla="*/ 121 h 307"/>
                <a:gd name="T36" fmla="*/ 150 w 239"/>
                <a:gd name="T37" fmla="*/ 114 h 307"/>
                <a:gd name="T38" fmla="*/ 158 w 239"/>
                <a:gd name="T39" fmla="*/ 103 h 307"/>
                <a:gd name="T40" fmla="*/ 161 w 239"/>
                <a:gd name="T41" fmla="*/ 87 h 307"/>
                <a:gd name="T42" fmla="*/ 158 w 239"/>
                <a:gd name="T43" fmla="*/ 72 h 307"/>
                <a:gd name="T44" fmla="*/ 150 w 239"/>
                <a:gd name="T45" fmla="*/ 61 h 307"/>
                <a:gd name="T46" fmla="*/ 136 w 239"/>
                <a:gd name="T47" fmla="*/ 54 h 307"/>
                <a:gd name="T48" fmla="*/ 117 w 239"/>
                <a:gd name="T49" fmla="*/ 51 h 307"/>
                <a:gd name="T50" fmla="*/ 66 w 239"/>
                <a:gd name="T51" fmla="*/ 51 h 307"/>
                <a:gd name="T52" fmla="*/ 0 w 239"/>
                <a:gd name="T53" fmla="*/ 0 h 307"/>
                <a:gd name="T54" fmla="*/ 136 w 239"/>
                <a:gd name="T55" fmla="*/ 0 h 307"/>
                <a:gd name="T56" fmla="*/ 157 w 239"/>
                <a:gd name="T57" fmla="*/ 3 h 307"/>
                <a:gd name="T58" fmla="*/ 175 w 239"/>
                <a:gd name="T59" fmla="*/ 8 h 307"/>
                <a:gd name="T60" fmla="*/ 193 w 239"/>
                <a:gd name="T61" fmla="*/ 16 h 307"/>
                <a:gd name="T62" fmla="*/ 206 w 239"/>
                <a:gd name="T63" fmla="*/ 28 h 307"/>
                <a:gd name="T64" fmla="*/ 217 w 239"/>
                <a:gd name="T65" fmla="*/ 41 h 307"/>
                <a:gd name="T66" fmla="*/ 224 w 239"/>
                <a:gd name="T67" fmla="*/ 59 h 307"/>
                <a:gd name="T68" fmla="*/ 227 w 239"/>
                <a:gd name="T69" fmla="*/ 80 h 307"/>
                <a:gd name="T70" fmla="*/ 224 w 239"/>
                <a:gd name="T71" fmla="*/ 99 h 307"/>
                <a:gd name="T72" fmla="*/ 217 w 239"/>
                <a:gd name="T73" fmla="*/ 114 h 307"/>
                <a:gd name="T74" fmla="*/ 205 w 239"/>
                <a:gd name="T75" fmla="*/ 128 h 307"/>
                <a:gd name="T76" fmla="*/ 190 w 239"/>
                <a:gd name="T77" fmla="*/ 139 h 307"/>
                <a:gd name="T78" fmla="*/ 172 w 239"/>
                <a:gd name="T79" fmla="*/ 147 h 307"/>
                <a:gd name="T80" fmla="*/ 194 w 239"/>
                <a:gd name="T81" fmla="*/ 154 h 307"/>
                <a:gd name="T82" fmla="*/ 212 w 239"/>
                <a:gd name="T83" fmla="*/ 167 h 307"/>
                <a:gd name="T84" fmla="*/ 227 w 239"/>
                <a:gd name="T85" fmla="*/ 182 h 307"/>
                <a:gd name="T86" fmla="*/ 237 w 239"/>
                <a:gd name="T87" fmla="*/ 202 h 307"/>
                <a:gd name="T88" fmla="*/ 239 w 239"/>
                <a:gd name="T89" fmla="*/ 227 h 307"/>
                <a:gd name="T90" fmla="*/ 237 w 239"/>
                <a:gd name="T91" fmla="*/ 249 h 307"/>
                <a:gd name="T92" fmla="*/ 227 w 239"/>
                <a:gd name="T93" fmla="*/ 266 h 307"/>
                <a:gd name="T94" fmla="*/ 213 w 239"/>
                <a:gd name="T95" fmla="*/ 281 h 307"/>
                <a:gd name="T96" fmla="*/ 195 w 239"/>
                <a:gd name="T97" fmla="*/ 292 h 307"/>
                <a:gd name="T98" fmla="*/ 176 w 239"/>
                <a:gd name="T99" fmla="*/ 300 h 307"/>
                <a:gd name="T100" fmla="*/ 155 w 239"/>
                <a:gd name="T101" fmla="*/ 306 h 307"/>
                <a:gd name="T102" fmla="*/ 136 w 239"/>
                <a:gd name="T103" fmla="*/ 307 h 307"/>
                <a:gd name="T104" fmla="*/ 0 w 239"/>
                <a:gd name="T105" fmla="*/ 307 h 307"/>
                <a:gd name="T106" fmla="*/ 0 w 239"/>
                <a:gd name="T107" fmla="*/ 0 h 3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39" h="307">
                  <a:moveTo>
                    <a:pt x="66" y="175"/>
                  </a:moveTo>
                  <a:lnTo>
                    <a:pt x="66" y="256"/>
                  </a:lnTo>
                  <a:lnTo>
                    <a:pt x="132" y="256"/>
                  </a:lnTo>
                  <a:lnTo>
                    <a:pt x="144" y="253"/>
                  </a:lnTo>
                  <a:lnTo>
                    <a:pt x="155" y="249"/>
                  </a:lnTo>
                  <a:lnTo>
                    <a:pt x="162" y="241"/>
                  </a:lnTo>
                  <a:lnTo>
                    <a:pt x="168" y="230"/>
                  </a:lnTo>
                  <a:lnTo>
                    <a:pt x="169" y="215"/>
                  </a:lnTo>
                  <a:lnTo>
                    <a:pt x="168" y="200"/>
                  </a:lnTo>
                  <a:lnTo>
                    <a:pt x="162" y="189"/>
                  </a:lnTo>
                  <a:lnTo>
                    <a:pt x="155" y="182"/>
                  </a:lnTo>
                  <a:lnTo>
                    <a:pt x="144" y="178"/>
                  </a:lnTo>
                  <a:lnTo>
                    <a:pt x="132" y="175"/>
                  </a:lnTo>
                  <a:lnTo>
                    <a:pt x="66" y="175"/>
                  </a:lnTo>
                  <a:close/>
                  <a:moveTo>
                    <a:pt x="66" y="51"/>
                  </a:moveTo>
                  <a:lnTo>
                    <a:pt x="66" y="124"/>
                  </a:lnTo>
                  <a:lnTo>
                    <a:pt x="117" y="124"/>
                  </a:lnTo>
                  <a:lnTo>
                    <a:pt x="136" y="121"/>
                  </a:lnTo>
                  <a:lnTo>
                    <a:pt x="150" y="114"/>
                  </a:lnTo>
                  <a:lnTo>
                    <a:pt x="158" y="103"/>
                  </a:lnTo>
                  <a:lnTo>
                    <a:pt x="161" y="87"/>
                  </a:lnTo>
                  <a:lnTo>
                    <a:pt x="158" y="72"/>
                  </a:lnTo>
                  <a:lnTo>
                    <a:pt x="150" y="61"/>
                  </a:lnTo>
                  <a:lnTo>
                    <a:pt x="136" y="54"/>
                  </a:lnTo>
                  <a:lnTo>
                    <a:pt x="117" y="51"/>
                  </a:lnTo>
                  <a:lnTo>
                    <a:pt x="66" y="51"/>
                  </a:lnTo>
                  <a:close/>
                  <a:moveTo>
                    <a:pt x="0" y="0"/>
                  </a:moveTo>
                  <a:lnTo>
                    <a:pt x="136" y="0"/>
                  </a:lnTo>
                  <a:lnTo>
                    <a:pt x="157" y="3"/>
                  </a:lnTo>
                  <a:lnTo>
                    <a:pt x="175" y="8"/>
                  </a:lnTo>
                  <a:lnTo>
                    <a:pt x="193" y="16"/>
                  </a:lnTo>
                  <a:lnTo>
                    <a:pt x="206" y="28"/>
                  </a:lnTo>
                  <a:lnTo>
                    <a:pt x="217" y="41"/>
                  </a:lnTo>
                  <a:lnTo>
                    <a:pt x="224" y="59"/>
                  </a:lnTo>
                  <a:lnTo>
                    <a:pt x="227" y="80"/>
                  </a:lnTo>
                  <a:lnTo>
                    <a:pt x="224" y="99"/>
                  </a:lnTo>
                  <a:lnTo>
                    <a:pt x="217" y="114"/>
                  </a:lnTo>
                  <a:lnTo>
                    <a:pt x="205" y="128"/>
                  </a:lnTo>
                  <a:lnTo>
                    <a:pt x="190" y="139"/>
                  </a:lnTo>
                  <a:lnTo>
                    <a:pt x="172" y="147"/>
                  </a:lnTo>
                  <a:lnTo>
                    <a:pt x="194" y="154"/>
                  </a:lnTo>
                  <a:lnTo>
                    <a:pt x="212" y="167"/>
                  </a:lnTo>
                  <a:lnTo>
                    <a:pt x="227" y="182"/>
                  </a:lnTo>
                  <a:lnTo>
                    <a:pt x="237" y="202"/>
                  </a:lnTo>
                  <a:lnTo>
                    <a:pt x="239" y="227"/>
                  </a:lnTo>
                  <a:lnTo>
                    <a:pt x="237" y="249"/>
                  </a:lnTo>
                  <a:lnTo>
                    <a:pt x="227" y="266"/>
                  </a:lnTo>
                  <a:lnTo>
                    <a:pt x="213" y="281"/>
                  </a:lnTo>
                  <a:lnTo>
                    <a:pt x="195" y="292"/>
                  </a:lnTo>
                  <a:lnTo>
                    <a:pt x="176" y="300"/>
                  </a:lnTo>
                  <a:lnTo>
                    <a:pt x="155" y="306"/>
                  </a:lnTo>
                  <a:lnTo>
                    <a:pt x="136" y="307"/>
                  </a:lnTo>
                  <a:lnTo>
                    <a:pt x="0" y="30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38" name="Freeform 53"/>
            <p:cNvSpPr>
              <a:spLocks noEditPoints="1"/>
            </p:cNvSpPr>
            <p:nvPr userDrawn="1"/>
          </p:nvSpPr>
          <p:spPr bwMode="auto">
            <a:xfrm>
              <a:off x="3302" y="2847"/>
              <a:ext cx="120" cy="154"/>
            </a:xfrm>
            <a:custGeom>
              <a:avLst/>
              <a:gdLst>
                <a:gd name="T0" fmla="*/ 66 w 240"/>
                <a:gd name="T1" fmla="*/ 175 h 307"/>
                <a:gd name="T2" fmla="*/ 66 w 240"/>
                <a:gd name="T3" fmla="*/ 256 h 307"/>
                <a:gd name="T4" fmla="*/ 132 w 240"/>
                <a:gd name="T5" fmla="*/ 256 h 307"/>
                <a:gd name="T6" fmla="*/ 145 w 240"/>
                <a:gd name="T7" fmla="*/ 253 h 307"/>
                <a:gd name="T8" fmla="*/ 156 w 240"/>
                <a:gd name="T9" fmla="*/ 249 h 307"/>
                <a:gd name="T10" fmla="*/ 163 w 240"/>
                <a:gd name="T11" fmla="*/ 241 h 307"/>
                <a:gd name="T12" fmla="*/ 168 w 240"/>
                <a:gd name="T13" fmla="*/ 230 h 307"/>
                <a:gd name="T14" fmla="*/ 169 w 240"/>
                <a:gd name="T15" fmla="*/ 215 h 307"/>
                <a:gd name="T16" fmla="*/ 168 w 240"/>
                <a:gd name="T17" fmla="*/ 200 h 307"/>
                <a:gd name="T18" fmla="*/ 163 w 240"/>
                <a:gd name="T19" fmla="*/ 189 h 307"/>
                <a:gd name="T20" fmla="*/ 156 w 240"/>
                <a:gd name="T21" fmla="*/ 182 h 307"/>
                <a:gd name="T22" fmla="*/ 145 w 240"/>
                <a:gd name="T23" fmla="*/ 178 h 307"/>
                <a:gd name="T24" fmla="*/ 132 w 240"/>
                <a:gd name="T25" fmla="*/ 175 h 307"/>
                <a:gd name="T26" fmla="*/ 66 w 240"/>
                <a:gd name="T27" fmla="*/ 175 h 307"/>
                <a:gd name="T28" fmla="*/ 66 w 240"/>
                <a:gd name="T29" fmla="*/ 51 h 307"/>
                <a:gd name="T30" fmla="*/ 66 w 240"/>
                <a:gd name="T31" fmla="*/ 124 h 307"/>
                <a:gd name="T32" fmla="*/ 117 w 240"/>
                <a:gd name="T33" fmla="*/ 124 h 307"/>
                <a:gd name="T34" fmla="*/ 135 w 240"/>
                <a:gd name="T35" fmla="*/ 121 h 307"/>
                <a:gd name="T36" fmla="*/ 149 w 240"/>
                <a:gd name="T37" fmla="*/ 114 h 307"/>
                <a:gd name="T38" fmla="*/ 157 w 240"/>
                <a:gd name="T39" fmla="*/ 103 h 307"/>
                <a:gd name="T40" fmla="*/ 160 w 240"/>
                <a:gd name="T41" fmla="*/ 87 h 307"/>
                <a:gd name="T42" fmla="*/ 157 w 240"/>
                <a:gd name="T43" fmla="*/ 72 h 307"/>
                <a:gd name="T44" fmla="*/ 149 w 240"/>
                <a:gd name="T45" fmla="*/ 61 h 307"/>
                <a:gd name="T46" fmla="*/ 135 w 240"/>
                <a:gd name="T47" fmla="*/ 54 h 307"/>
                <a:gd name="T48" fmla="*/ 117 w 240"/>
                <a:gd name="T49" fmla="*/ 51 h 307"/>
                <a:gd name="T50" fmla="*/ 66 w 240"/>
                <a:gd name="T51" fmla="*/ 51 h 307"/>
                <a:gd name="T52" fmla="*/ 0 w 240"/>
                <a:gd name="T53" fmla="*/ 0 h 307"/>
                <a:gd name="T54" fmla="*/ 135 w 240"/>
                <a:gd name="T55" fmla="*/ 0 h 307"/>
                <a:gd name="T56" fmla="*/ 156 w 240"/>
                <a:gd name="T57" fmla="*/ 3 h 307"/>
                <a:gd name="T58" fmla="*/ 174 w 240"/>
                <a:gd name="T59" fmla="*/ 8 h 307"/>
                <a:gd name="T60" fmla="*/ 191 w 240"/>
                <a:gd name="T61" fmla="*/ 16 h 307"/>
                <a:gd name="T62" fmla="*/ 205 w 240"/>
                <a:gd name="T63" fmla="*/ 28 h 307"/>
                <a:gd name="T64" fmla="*/ 216 w 240"/>
                <a:gd name="T65" fmla="*/ 41 h 307"/>
                <a:gd name="T66" fmla="*/ 223 w 240"/>
                <a:gd name="T67" fmla="*/ 59 h 307"/>
                <a:gd name="T68" fmla="*/ 226 w 240"/>
                <a:gd name="T69" fmla="*/ 80 h 307"/>
                <a:gd name="T70" fmla="*/ 223 w 240"/>
                <a:gd name="T71" fmla="*/ 99 h 307"/>
                <a:gd name="T72" fmla="*/ 216 w 240"/>
                <a:gd name="T73" fmla="*/ 114 h 307"/>
                <a:gd name="T74" fmla="*/ 204 w 240"/>
                <a:gd name="T75" fmla="*/ 128 h 307"/>
                <a:gd name="T76" fmla="*/ 190 w 240"/>
                <a:gd name="T77" fmla="*/ 139 h 307"/>
                <a:gd name="T78" fmla="*/ 172 w 240"/>
                <a:gd name="T79" fmla="*/ 147 h 307"/>
                <a:gd name="T80" fmla="*/ 194 w 240"/>
                <a:gd name="T81" fmla="*/ 154 h 307"/>
                <a:gd name="T82" fmla="*/ 212 w 240"/>
                <a:gd name="T83" fmla="*/ 167 h 307"/>
                <a:gd name="T84" fmla="*/ 227 w 240"/>
                <a:gd name="T85" fmla="*/ 182 h 307"/>
                <a:gd name="T86" fmla="*/ 237 w 240"/>
                <a:gd name="T87" fmla="*/ 202 h 307"/>
                <a:gd name="T88" fmla="*/ 240 w 240"/>
                <a:gd name="T89" fmla="*/ 227 h 307"/>
                <a:gd name="T90" fmla="*/ 237 w 240"/>
                <a:gd name="T91" fmla="*/ 249 h 307"/>
                <a:gd name="T92" fmla="*/ 227 w 240"/>
                <a:gd name="T93" fmla="*/ 266 h 307"/>
                <a:gd name="T94" fmla="*/ 212 w 240"/>
                <a:gd name="T95" fmla="*/ 281 h 307"/>
                <a:gd name="T96" fmla="*/ 196 w 240"/>
                <a:gd name="T97" fmla="*/ 292 h 307"/>
                <a:gd name="T98" fmla="*/ 175 w 240"/>
                <a:gd name="T99" fmla="*/ 300 h 307"/>
                <a:gd name="T100" fmla="*/ 154 w 240"/>
                <a:gd name="T101" fmla="*/ 306 h 307"/>
                <a:gd name="T102" fmla="*/ 135 w 240"/>
                <a:gd name="T103" fmla="*/ 307 h 307"/>
                <a:gd name="T104" fmla="*/ 0 w 240"/>
                <a:gd name="T105" fmla="*/ 307 h 307"/>
                <a:gd name="T106" fmla="*/ 0 w 240"/>
                <a:gd name="T107" fmla="*/ 0 h 3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40" h="307">
                  <a:moveTo>
                    <a:pt x="66" y="175"/>
                  </a:moveTo>
                  <a:lnTo>
                    <a:pt x="66" y="256"/>
                  </a:lnTo>
                  <a:lnTo>
                    <a:pt x="132" y="256"/>
                  </a:lnTo>
                  <a:lnTo>
                    <a:pt x="145" y="253"/>
                  </a:lnTo>
                  <a:lnTo>
                    <a:pt x="156" y="249"/>
                  </a:lnTo>
                  <a:lnTo>
                    <a:pt x="163" y="241"/>
                  </a:lnTo>
                  <a:lnTo>
                    <a:pt x="168" y="230"/>
                  </a:lnTo>
                  <a:lnTo>
                    <a:pt x="169" y="215"/>
                  </a:lnTo>
                  <a:lnTo>
                    <a:pt x="168" y="200"/>
                  </a:lnTo>
                  <a:lnTo>
                    <a:pt x="163" y="189"/>
                  </a:lnTo>
                  <a:lnTo>
                    <a:pt x="156" y="182"/>
                  </a:lnTo>
                  <a:lnTo>
                    <a:pt x="145" y="178"/>
                  </a:lnTo>
                  <a:lnTo>
                    <a:pt x="132" y="175"/>
                  </a:lnTo>
                  <a:lnTo>
                    <a:pt x="66" y="175"/>
                  </a:lnTo>
                  <a:close/>
                  <a:moveTo>
                    <a:pt x="66" y="51"/>
                  </a:moveTo>
                  <a:lnTo>
                    <a:pt x="66" y="124"/>
                  </a:lnTo>
                  <a:lnTo>
                    <a:pt x="117" y="124"/>
                  </a:lnTo>
                  <a:lnTo>
                    <a:pt x="135" y="121"/>
                  </a:lnTo>
                  <a:lnTo>
                    <a:pt x="149" y="114"/>
                  </a:lnTo>
                  <a:lnTo>
                    <a:pt x="157" y="103"/>
                  </a:lnTo>
                  <a:lnTo>
                    <a:pt x="160" y="87"/>
                  </a:lnTo>
                  <a:lnTo>
                    <a:pt x="157" y="72"/>
                  </a:lnTo>
                  <a:lnTo>
                    <a:pt x="149" y="61"/>
                  </a:lnTo>
                  <a:lnTo>
                    <a:pt x="135" y="54"/>
                  </a:lnTo>
                  <a:lnTo>
                    <a:pt x="117" y="51"/>
                  </a:lnTo>
                  <a:lnTo>
                    <a:pt x="66" y="51"/>
                  </a:lnTo>
                  <a:close/>
                  <a:moveTo>
                    <a:pt x="0" y="0"/>
                  </a:moveTo>
                  <a:lnTo>
                    <a:pt x="135" y="0"/>
                  </a:lnTo>
                  <a:lnTo>
                    <a:pt x="156" y="3"/>
                  </a:lnTo>
                  <a:lnTo>
                    <a:pt x="174" y="8"/>
                  </a:lnTo>
                  <a:lnTo>
                    <a:pt x="191" y="16"/>
                  </a:lnTo>
                  <a:lnTo>
                    <a:pt x="205" y="28"/>
                  </a:lnTo>
                  <a:lnTo>
                    <a:pt x="216" y="41"/>
                  </a:lnTo>
                  <a:lnTo>
                    <a:pt x="223" y="59"/>
                  </a:lnTo>
                  <a:lnTo>
                    <a:pt x="226" y="80"/>
                  </a:lnTo>
                  <a:lnTo>
                    <a:pt x="223" y="99"/>
                  </a:lnTo>
                  <a:lnTo>
                    <a:pt x="216" y="114"/>
                  </a:lnTo>
                  <a:lnTo>
                    <a:pt x="204" y="128"/>
                  </a:lnTo>
                  <a:lnTo>
                    <a:pt x="190" y="139"/>
                  </a:lnTo>
                  <a:lnTo>
                    <a:pt x="172" y="147"/>
                  </a:lnTo>
                  <a:lnTo>
                    <a:pt x="194" y="154"/>
                  </a:lnTo>
                  <a:lnTo>
                    <a:pt x="212" y="167"/>
                  </a:lnTo>
                  <a:lnTo>
                    <a:pt x="227" y="182"/>
                  </a:lnTo>
                  <a:lnTo>
                    <a:pt x="237" y="202"/>
                  </a:lnTo>
                  <a:lnTo>
                    <a:pt x="240" y="227"/>
                  </a:lnTo>
                  <a:lnTo>
                    <a:pt x="237" y="249"/>
                  </a:lnTo>
                  <a:lnTo>
                    <a:pt x="227" y="266"/>
                  </a:lnTo>
                  <a:lnTo>
                    <a:pt x="212" y="281"/>
                  </a:lnTo>
                  <a:lnTo>
                    <a:pt x="196" y="292"/>
                  </a:lnTo>
                  <a:lnTo>
                    <a:pt x="175" y="300"/>
                  </a:lnTo>
                  <a:lnTo>
                    <a:pt x="154" y="306"/>
                  </a:lnTo>
                  <a:lnTo>
                    <a:pt x="135" y="307"/>
                  </a:lnTo>
                  <a:lnTo>
                    <a:pt x="0" y="30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39" name="Freeform 54"/>
            <p:cNvSpPr>
              <a:spLocks/>
            </p:cNvSpPr>
            <p:nvPr userDrawn="1"/>
          </p:nvSpPr>
          <p:spPr bwMode="auto">
            <a:xfrm>
              <a:off x="3458" y="2847"/>
              <a:ext cx="105" cy="154"/>
            </a:xfrm>
            <a:custGeom>
              <a:avLst/>
              <a:gdLst>
                <a:gd name="T0" fmla="*/ 0 w 211"/>
                <a:gd name="T1" fmla="*/ 0 h 307"/>
                <a:gd name="T2" fmla="*/ 207 w 211"/>
                <a:gd name="T3" fmla="*/ 0 h 307"/>
                <a:gd name="T4" fmla="*/ 207 w 211"/>
                <a:gd name="T5" fmla="*/ 51 h 307"/>
                <a:gd name="T6" fmla="*/ 66 w 211"/>
                <a:gd name="T7" fmla="*/ 51 h 307"/>
                <a:gd name="T8" fmla="*/ 66 w 211"/>
                <a:gd name="T9" fmla="*/ 123 h 307"/>
                <a:gd name="T10" fmla="*/ 197 w 211"/>
                <a:gd name="T11" fmla="*/ 123 h 307"/>
                <a:gd name="T12" fmla="*/ 197 w 211"/>
                <a:gd name="T13" fmla="*/ 175 h 307"/>
                <a:gd name="T14" fmla="*/ 66 w 211"/>
                <a:gd name="T15" fmla="*/ 175 h 307"/>
                <a:gd name="T16" fmla="*/ 66 w 211"/>
                <a:gd name="T17" fmla="*/ 256 h 307"/>
                <a:gd name="T18" fmla="*/ 211 w 211"/>
                <a:gd name="T19" fmla="*/ 256 h 307"/>
                <a:gd name="T20" fmla="*/ 211 w 211"/>
                <a:gd name="T21" fmla="*/ 307 h 307"/>
                <a:gd name="T22" fmla="*/ 0 w 211"/>
                <a:gd name="T23" fmla="*/ 307 h 307"/>
                <a:gd name="T24" fmla="*/ 0 w 211"/>
                <a:gd name="T25" fmla="*/ 0 h 3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11" h="307">
                  <a:moveTo>
                    <a:pt x="0" y="0"/>
                  </a:moveTo>
                  <a:lnTo>
                    <a:pt x="207" y="0"/>
                  </a:lnTo>
                  <a:lnTo>
                    <a:pt x="207" y="51"/>
                  </a:lnTo>
                  <a:lnTo>
                    <a:pt x="66" y="51"/>
                  </a:lnTo>
                  <a:lnTo>
                    <a:pt x="66" y="123"/>
                  </a:lnTo>
                  <a:lnTo>
                    <a:pt x="197" y="123"/>
                  </a:lnTo>
                  <a:lnTo>
                    <a:pt x="197" y="175"/>
                  </a:lnTo>
                  <a:lnTo>
                    <a:pt x="66" y="175"/>
                  </a:lnTo>
                  <a:lnTo>
                    <a:pt x="66" y="256"/>
                  </a:lnTo>
                  <a:lnTo>
                    <a:pt x="211" y="256"/>
                  </a:lnTo>
                  <a:lnTo>
                    <a:pt x="211" y="307"/>
                  </a:lnTo>
                  <a:lnTo>
                    <a:pt x="0" y="30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40" name="Freeform 55"/>
            <p:cNvSpPr>
              <a:spLocks/>
            </p:cNvSpPr>
            <p:nvPr userDrawn="1"/>
          </p:nvSpPr>
          <p:spPr bwMode="auto">
            <a:xfrm>
              <a:off x="3591" y="2844"/>
              <a:ext cx="128" cy="160"/>
            </a:xfrm>
            <a:custGeom>
              <a:avLst/>
              <a:gdLst>
                <a:gd name="T0" fmla="*/ 154 w 258"/>
                <a:gd name="T1" fmla="*/ 1 h 321"/>
                <a:gd name="T2" fmla="*/ 200 w 258"/>
                <a:gd name="T3" fmla="*/ 14 h 321"/>
                <a:gd name="T4" fmla="*/ 234 w 258"/>
                <a:gd name="T5" fmla="*/ 39 h 321"/>
                <a:gd name="T6" fmla="*/ 253 w 258"/>
                <a:gd name="T7" fmla="*/ 80 h 321"/>
                <a:gd name="T8" fmla="*/ 187 w 258"/>
                <a:gd name="T9" fmla="*/ 106 h 321"/>
                <a:gd name="T10" fmla="*/ 180 w 258"/>
                <a:gd name="T11" fmla="*/ 77 h 321"/>
                <a:gd name="T12" fmla="*/ 161 w 258"/>
                <a:gd name="T13" fmla="*/ 57 h 321"/>
                <a:gd name="T14" fmla="*/ 128 w 258"/>
                <a:gd name="T15" fmla="*/ 48 h 321"/>
                <a:gd name="T16" fmla="*/ 99 w 258"/>
                <a:gd name="T17" fmla="*/ 59 h 321"/>
                <a:gd name="T18" fmla="*/ 81 w 258"/>
                <a:gd name="T19" fmla="*/ 88 h 321"/>
                <a:gd name="T20" fmla="*/ 72 w 258"/>
                <a:gd name="T21" fmla="*/ 125 h 321"/>
                <a:gd name="T22" fmla="*/ 69 w 258"/>
                <a:gd name="T23" fmla="*/ 178 h 321"/>
                <a:gd name="T24" fmla="*/ 76 w 258"/>
                <a:gd name="T25" fmla="*/ 215 h 321"/>
                <a:gd name="T26" fmla="*/ 88 w 258"/>
                <a:gd name="T27" fmla="*/ 249 h 321"/>
                <a:gd name="T28" fmla="*/ 112 w 258"/>
                <a:gd name="T29" fmla="*/ 270 h 321"/>
                <a:gd name="T30" fmla="*/ 146 w 258"/>
                <a:gd name="T31" fmla="*/ 270 h 321"/>
                <a:gd name="T32" fmla="*/ 172 w 258"/>
                <a:gd name="T33" fmla="*/ 256 h 321"/>
                <a:gd name="T34" fmla="*/ 186 w 258"/>
                <a:gd name="T35" fmla="*/ 230 h 321"/>
                <a:gd name="T36" fmla="*/ 258 w 258"/>
                <a:gd name="T37" fmla="*/ 215 h 321"/>
                <a:gd name="T38" fmla="*/ 247 w 258"/>
                <a:gd name="T39" fmla="*/ 265 h 321"/>
                <a:gd name="T40" fmla="*/ 218 w 258"/>
                <a:gd name="T41" fmla="*/ 298 h 321"/>
                <a:gd name="T42" fmla="*/ 178 w 258"/>
                <a:gd name="T43" fmla="*/ 315 h 321"/>
                <a:gd name="T44" fmla="*/ 128 w 258"/>
                <a:gd name="T45" fmla="*/ 321 h 321"/>
                <a:gd name="T46" fmla="*/ 76 w 258"/>
                <a:gd name="T47" fmla="*/ 311 h 321"/>
                <a:gd name="T48" fmla="*/ 39 w 258"/>
                <a:gd name="T49" fmla="*/ 284 h 321"/>
                <a:gd name="T50" fmla="*/ 14 w 258"/>
                <a:gd name="T51" fmla="*/ 242 h 321"/>
                <a:gd name="T52" fmla="*/ 1 w 258"/>
                <a:gd name="T53" fmla="*/ 190 h 321"/>
                <a:gd name="T54" fmla="*/ 1 w 258"/>
                <a:gd name="T55" fmla="*/ 132 h 321"/>
                <a:gd name="T56" fmla="*/ 14 w 258"/>
                <a:gd name="T57" fmla="*/ 79 h 321"/>
                <a:gd name="T58" fmla="*/ 39 w 258"/>
                <a:gd name="T59" fmla="*/ 37 h 321"/>
                <a:gd name="T60" fmla="*/ 76 w 258"/>
                <a:gd name="T61" fmla="*/ 10 h 321"/>
                <a:gd name="T62" fmla="*/ 128 w 258"/>
                <a:gd name="T63" fmla="*/ 0 h 3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58" h="321">
                  <a:moveTo>
                    <a:pt x="128" y="0"/>
                  </a:moveTo>
                  <a:lnTo>
                    <a:pt x="154" y="1"/>
                  </a:lnTo>
                  <a:lnTo>
                    <a:pt x="178" y="6"/>
                  </a:lnTo>
                  <a:lnTo>
                    <a:pt x="200" y="14"/>
                  </a:lnTo>
                  <a:lnTo>
                    <a:pt x="218" y="25"/>
                  </a:lnTo>
                  <a:lnTo>
                    <a:pt x="234" y="39"/>
                  </a:lnTo>
                  <a:lnTo>
                    <a:pt x="247" y="57"/>
                  </a:lnTo>
                  <a:lnTo>
                    <a:pt x="253" y="80"/>
                  </a:lnTo>
                  <a:lnTo>
                    <a:pt x="258" y="106"/>
                  </a:lnTo>
                  <a:lnTo>
                    <a:pt x="187" y="106"/>
                  </a:lnTo>
                  <a:lnTo>
                    <a:pt x="186" y="91"/>
                  </a:lnTo>
                  <a:lnTo>
                    <a:pt x="180" y="77"/>
                  </a:lnTo>
                  <a:lnTo>
                    <a:pt x="172" y="65"/>
                  </a:lnTo>
                  <a:lnTo>
                    <a:pt x="161" y="57"/>
                  </a:lnTo>
                  <a:lnTo>
                    <a:pt x="146" y="51"/>
                  </a:lnTo>
                  <a:lnTo>
                    <a:pt x="128" y="48"/>
                  </a:lnTo>
                  <a:lnTo>
                    <a:pt x="112" y="51"/>
                  </a:lnTo>
                  <a:lnTo>
                    <a:pt x="99" y="59"/>
                  </a:lnTo>
                  <a:lnTo>
                    <a:pt x="88" y="73"/>
                  </a:lnTo>
                  <a:lnTo>
                    <a:pt x="81" y="88"/>
                  </a:lnTo>
                  <a:lnTo>
                    <a:pt x="76" y="106"/>
                  </a:lnTo>
                  <a:lnTo>
                    <a:pt x="72" y="125"/>
                  </a:lnTo>
                  <a:lnTo>
                    <a:pt x="69" y="143"/>
                  </a:lnTo>
                  <a:lnTo>
                    <a:pt x="69" y="178"/>
                  </a:lnTo>
                  <a:lnTo>
                    <a:pt x="72" y="197"/>
                  </a:lnTo>
                  <a:lnTo>
                    <a:pt x="76" y="215"/>
                  </a:lnTo>
                  <a:lnTo>
                    <a:pt x="81" y="233"/>
                  </a:lnTo>
                  <a:lnTo>
                    <a:pt x="88" y="249"/>
                  </a:lnTo>
                  <a:lnTo>
                    <a:pt x="99" y="262"/>
                  </a:lnTo>
                  <a:lnTo>
                    <a:pt x="112" y="270"/>
                  </a:lnTo>
                  <a:lnTo>
                    <a:pt x="128" y="273"/>
                  </a:lnTo>
                  <a:lnTo>
                    <a:pt x="146" y="270"/>
                  </a:lnTo>
                  <a:lnTo>
                    <a:pt x="161" y="265"/>
                  </a:lnTo>
                  <a:lnTo>
                    <a:pt x="172" y="256"/>
                  </a:lnTo>
                  <a:lnTo>
                    <a:pt x="180" y="244"/>
                  </a:lnTo>
                  <a:lnTo>
                    <a:pt x="186" y="230"/>
                  </a:lnTo>
                  <a:lnTo>
                    <a:pt x="187" y="215"/>
                  </a:lnTo>
                  <a:lnTo>
                    <a:pt x="258" y="215"/>
                  </a:lnTo>
                  <a:lnTo>
                    <a:pt x="253" y="241"/>
                  </a:lnTo>
                  <a:lnTo>
                    <a:pt x="247" y="265"/>
                  </a:lnTo>
                  <a:lnTo>
                    <a:pt x="234" y="282"/>
                  </a:lnTo>
                  <a:lnTo>
                    <a:pt x="218" y="298"/>
                  </a:lnTo>
                  <a:lnTo>
                    <a:pt x="200" y="307"/>
                  </a:lnTo>
                  <a:lnTo>
                    <a:pt x="178" y="315"/>
                  </a:lnTo>
                  <a:lnTo>
                    <a:pt x="154" y="320"/>
                  </a:lnTo>
                  <a:lnTo>
                    <a:pt x="128" y="321"/>
                  </a:lnTo>
                  <a:lnTo>
                    <a:pt x="101" y="318"/>
                  </a:lnTo>
                  <a:lnTo>
                    <a:pt x="76" y="311"/>
                  </a:lnTo>
                  <a:lnTo>
                    <a:pt x="55" y="299"/>
                  </a:lnTo>
                  <a:lnTo>
                    <a:pt x="39" y="284"/>
                  </a:lnTo>
                  <a:lnTo>
                    <a:pt x="25" y="265"/>
                  </a:lnTo>
                  <a:lnTo>
                    <a:pt x="14" y="242"/>
                  </a:lnTo>
                  <a:lnTo>
                    <a:pt x="6" y="218"/>
                  </a:lnTo>
                  <a:lnTo>
                    <a:pt x="1" y="190"/>
                  </a:lnTo>
                  <a:lnTo>
                    <a:pt x="0" y="161"/>
                  </a:lnTo>
                  <a:lnTo>
                    <a:pt x="1" y="132"/>
                  </a:lnTo>
                  <a:lnTo>
                    <a:pt x="6" y="105"/>
                  </a:lnTo>
                  <a:lnTo>
                    <a:pt x="14" y="79"/>
                  </a:lnTo>
                  <a:lnTo>
                    <a:pt x="25" y="57"/>
                  </a:lnTo>
                  <a:lnTo>
                    <a:pt x="39" y="37"/>
                  </a:lnTo>
                  <a:lnTo>
                    <a:pt x="55" y="22"/>
                  </a:lnTo>
                  <a:lnTo>
                    <a:pt x="76" y="10"/>
                  </a:lnTo>
                  <a:lnTo>
                    <a:pt x="101" y="3"/>
                  </a:lnTo>
                  <a:lnTo>
                    <a:pt x="128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41" name="Freeform 56"/>
            <p:cNvSpPr>
              <a:spLocks/>
            </p:cNvSpPr>
            <p:nvPr userDrawn="1"/>
          </p:nvSpPr>
          <p:spPr bwMode="auto">
            <a:xfrm>
              <a:off x="3753" y="2847"/>
              <a:ext cx="127" cy="154"/>
            </a:xfrm>
            <a:custGeom>
              <a:avLst/>
              <a:gdLst>
                <a:gd name="T0" fmla="*/ 0 w 255"/>
                <a:gd name="T1" fmla="*/ 0 h 307"/>
                <a:gd name="T2" fmla="*/ 66 w 255"/>
                <a:gd name="T3" fmla="*/ 0 h 307"/>
                <a:gd name="T4" fmla="*/ 66 w 255"/>
                <a:gd name="T5" fmla="*/ 134 h 307"/>
                <a:gd name="T6" fmla="*/ 168 w 255"/>
                <a:gd name="T7" fmla="*/ 0 h 307"/>
                <a:gd name="T8" fmla="*/ 245 w 255"/>
                <a:gd name="T9" fmla="*/ 0 h 307"/>
                <a:gd name="T10" fmla="*/ 132 w 255"/>
                <a:gd name="T11" fmla="*/ 138 h 307"/>
                <a:gd name="T12" fmla="*/ 255 w 255"/>
                <a:gd name="T13" fmla="*/ 307 h 307"/>
                <a:gd name="T14" fmla="*/ 173 w 255"/>
                <a:gd name="T15" fmla="*/ 307 h 307"/>
                <a:gd name="T16" fmla="*/ 66 w 255"/>
                <a:gd name="T17" fmla="*/ 151 h 307"/>
                <a:gd name="T18" fmla="*/ 66 w 255"/>
                <a:gd name="T19" fmla="*/ 307 h 307"/>
                <a:gd name="T20" fmla="*/ 0 w 255"/>
                <a:gd name="T21" fmla="*/ 307 h 307"/>
                <a:gd name="T22" fmla="*/ 0 w 255"/>
                <a:gd name="T23" fmla="*/ 0 h 3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55" h="307">
                  <a:moveTo>
                    <a:pt x="0" y="0"/>
                  </a:moveTo>
                  <a:lnTo>
                    <a:pt x="66" y="0"/>
                  </a:lnTo>
                  <a:lnTo>
                    <a:pt x="66" y="134"/>
                  </a:lnTo>
                  <a:lnTo>
                    <a:pt x="168" y="0"/>
                  </a:lnTo>
                  <a:lnTo>
                    <a:pt x="245" y="0"/>
                  </a:lnTo>
                  <a:lnTo>
                    <a:pt x="132" y="138"/>
                  </a:lnTo>
                  <a:lnTo>
                    <a:pt x="255" y="307"/>
                  </a:lnTo>
                  <a:lnTo>
                    <a:pt x="173" y="307"/>
                  </a:lnTo>
                  <a:lnTo>
                    <a:pt x="66" y="151"/>
                  </a:lnTo>
                  <a:lnTo>
                    <a:pt x="66" y="307"/>
                  </a:lnTo>
                  <a:lnTo>
                    <a:pt x="0" y="30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42" name="Freeform 57"/>
            <p:cNvSpPr>
              <a:spLocks/>
            </p:cNvSpPr>
            <p:nvPr userDrawn="1"/>
          </p:nvSpPr>
          <p:spPr bwMode="auto">
            <a:xfrm>
              <a:off x="3907" y="2847"/>
              <a:ext cx="105" cy="154"/>
            </a:xfrm>
            <a:custGeom>
              <a:avLst/>
              <a:gdLst>
                <a:gd name="T0" fmla="*/ 0 w 211"/>
                <a:gd name="T1" fmla="*/ 0 h 307"/>
                <a:gd name="T2" fmla="*/ 205 w 211"/>
                <a:gd name="T3" fmla="*/ 0 h 307"/>
                <a:gd name="T4" fmla="*/ 205 w 211"/>
                <a:gd name="T5" fmla="*/ 51 h 307"/>
                <a:gd name="T6" fmla="*/ 66 w 211"/>
                <a:gd name="T7" fmla="*/ 51 h 307"/>
                <a:gd name="T8" fmla="*/ 66 w 211"/>
                <a:gd name="T9" fmla="*/ 123 h 307"/>
                <a:gd name="T10" fmla="*/ 197 w 211"/>
                <a:gd name="T11" fmla="*/ 123 h 307"/>
                <a:gd name="T12" fmla="*/ 197 w 211"/>
                <a:gd name="T13" fmla="*/ 175 h 307"/>
                <a:gd name="T14" fmla="*/ 66 w 211"/>
                <a:gd name="T15" fmla="*/ 175 h 307"/>
                <a:gd name="T16" fmla="*/ 66 w 211"/>
                <a:gd name="T17" fmla="*/ 256 h 307"/>
                <a:gd name="T18" fmla="*/ 211 w 211"/>
                <a:gd name="T19" fmla="*/ 256 h 307"/>
                <a:gd name="T20" fmla="*/ 211 w 211"/>
                <a:gd name="T21" fmla="*/ 307 h 307"/>
                <a:gd name="T22" fmla="*/ 0 w 211"/>
                <a:gd name="T23" fmla="*/ 307 h 307"/>
                <a:gd name="T24" fmla="*/ 0 w 211"/>
                <a:gd name="T25" fmla="*/ 0 h 3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11" h="307">
                  <a:moveTo>
                    <a:pt x="0" y="0"/>
                  </a:moveTo>
                  <a:lnTo>
                    <a:pt x="205" y="0"/>
                  </a:lnTo>
                  <a:lnTo>
                    <a:pt x="205" y="51"/>
                  </a:lnTo>
                  <a:lnTo>
                    <a:pt x="66" y="51"/>
                  </a:lnTo>
                  <a:lnTo>
                    <a:pt x="66" y="123"/>
                  </a:lnTo>
                  <a:lnTo>
                    <a:pt x="197" y="123"/>
                  </a:lnTo>
                  <a:lnTo>
                    <a:pt x="197" y="175"/>
                  </a:lnTo>
                  <a:lnTo>
                    <a:pt x="66" y="175"/>
                  </a:lnTo>
                  <a:lnTo>
                    <a:pt x="66" y="256"/>
                  </a:lnTo>
                  <a:lnTo>
                    <a:pt x="211" y="256"/>
                  </a:lnTo>
                  <a:lnTo>
                    <a:pt x="211" y="307"/>
                  </a:lnTo>
                  <a:lnTo>
                    <a:pt x="0" y="30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43" name="Freeform 58"/>
            <p:cNvSpPr>
              <a:spLocks/>
            </p:cNvSpPr>
            <p:nvPr userDrawn="1"/>
          </p:nvSpPr>
          <p:spPr bwMode="auto">
            <a:xfrm>
              <a:off x="1747" y="2559"/>
              <a:ext cx="215" cy="159"/>
            </a:xfrm>
            <a:custGeom>
              <a:avLst/>
              <a:gdLst>
                <a:gd name="T0" fmla="*/ 48 w 430"/>
                <a:gd name="T1" fmla="*/ 0 h 317"/>
                <a:gd name="T2" fmla="*/ 89 w 430"/>
                <a:gd name="T3" fmla="*/ 2 h 317"/>
                <a:gd name="T4" fmla="*/ 115 w 430"/>
                <a:gd name="T5" fmla="*/ 0 h 317"/>
                <a:gd name="T6" fmla="*/ 324 w 430"/>
                <a:gd name="T7" fmla="*/ 0 h 317"/>
                <a:gd name="T8" fmla="*/ 358 w 430"/>
                <a:gd name="T9" fmla="*/ 2 h 317"/>
                <a:gd name="T10" fmla="*/ 393 w 430"/>
                <a:gd name="T11" fmla="*/ 0 h 317"/>
                <a:gd name="T12" fmla="*/ 417 w 430"/>
                <a:gd name="T13" fmla="*/ 13 h 317"/>
                <a:gd name="T14" fmla="*/ 406 w 430"/>
                <a:gd name="T15" fmla="*/ 14 h 317"/>
                <a:gd name="T16" fmla="*/ 393 w 430"/>
                <a:gd name="T17" fmla="*/ 15 h 317"/>
                <a:gd name="T18" fmla="*/ 380 w 430"/>
                <a:gd name="T19" fmla="*/ 19 h 317"/>
                <a:gd name="T20" fmla="*/ 371 w 430"/>
                <a:gd name="T21" fmla="*/ 33 h 317"/>
                <a:gd name="T22" fmla="*/ 373 w 430"/>
                <a:gd name="T23" fmla="*/ 58 h 317"/>
                <a:gd name="T24" fmla="*/ 374 w 430"/>
                <a:gd name="T25" fmla="*/ 68 h 317"/>
                <a:gd name="T26" fmla="*/ 391 w 430"/>
                <a:gd name="T27" fmla="*/ 277 h 317"/>
                <a:gd name="T28" fmla="*/ 399 w 430"/>
                <a:gd name="T29" fmla="*/ 291 h 317"/>
                <a:gd name="T30" fmla="*/ 410 w 430"/>
                <a:gd name="T31" fmla="*/ 295 h 317"/>
                <a:gd name="T32" fmla="*/ 430 w 430"/>
                <a:gd name="T33" fmla="*/ 296 h 317"/>
                <a:gd name="T34" fmla="*/ 414 w 430"/>
                <a:gd name="T35" fmla="*/ 310 h 317"/>
                <a:gd name="T36" fmla="*/ 330 w 430"/>
                <a:gd name="T37" fmla="*/ 309 h 317"/>
                <a:gd name="T38" fmla="*/ 293 w 430"/>
                <a:gd name="T39" fmla="*/ 296 h 317"/>
                <a:gd name="T40" fmla="*/ 313 w 430"/>
                <a:gd name="T41" fmla="*/ 295 h 317"/>
                <a:gd name="T42" fmla="*/ 320 w 430"/>
                <a:gd name="T43" fmla="*/ 294 h 317"/>
                <a:gd name="T44" fmla="*/ 329 w 430"/>
                <a:gd name="T45" fmla="*/ 288 h 317"/>
                <a:gd name="T46" fmla="*/ 331 w 430"/>
                <a:gd name="T47" fmla="*/ 281 h 317"/>
                <a:gd name="T48" fmla="*/ 330 w 430"/>
                <a:gd name="T49" fmla="*/ 254 h 317"/>
                <a:gd name="T50" fmla="*/ 203 w 430"/>
                <a:gd name="T51" fmla="*/ 317 h 317"/>
                <a:gd name="T52" fmla="*/ 86 w 430"/>
                <a:gd name="T53" fmla="*/ 72 h 317"/>
                <a:gd name="T54" fmla="*/ 70 w 430"/>
                <a:gd name="T55" fmla="*/ 267 h 317"/>
                <a:gd name="T56" fmla="*/ 74 w 430"/>
                <a:gd name="T57" fmla="*/ 287 h 317"/>
                <a:gd name="T58" fmla="*/ 85 w 430"/>
                <a:gd name="T59" fmla="*/ 295 h 317"/>
                <a:gd name="T60" fmla="*/ 112 w 430"/>
                <a:gd name="T61" fmla="*/ 296 h 317"/>
                <a:gd name="T62" fmla="*/ 97 w 430"/>
                <a:gd name="T63" fmla="*/ 310 h 317"/>
                <a:gd name="T64" fmla="*/ 26 w 430"/>
                <a:gd name="T65" fmla="*/ 309 h 317"/>
                <a:gd name="T66" fmla="*/ 0 w 430"/>
                <a:gd name="T67" fmla="*/ 310 h 317"/>
                <a:gd name="T68" fmla="*/ 15 w 430"/>
                <a:gd name="T69" fmla="*/ 296 h 317"/>
                <a:gd name="T70" fmla="*/ 27 w 430"/>
                <a:gd name="T71" fmla="*/ 294 h 317"/>
                <a:gd name="T72" fmla="*/ 41 w 430"/>
                <a:gd name="T73" fmla="*/ 280 h 317"/>
                <a:gd name="T74" fmla="*/ 45 w 430"/>
                <a:gd name="T75" fmla="*/ 256 h 317"/>
                <a:gd name="T76" fmla="*/ 60 w 430"/>
                <a:gd name="T77" fmla="*/ 124 h 317"/>
                <a:gd name="T78" fmla="*/ 64 w 430"/>
                <a:gd name="T79" fmla="*/ 62 h 317"/>
                <a:gd name="T80" fmla="*/ 66 w 430"/>
                <a:gd name="T81" fmla="*/ 40 h 317"/>
                <a:gd name="T82" fmla="*/ 61 w 430"/>
                <a:gd name="T83" fmla="*/ 31 h 317"/>
                <a:gd name="T84" fmla="*/ 57 w 430"/>
                <a:gd name="T85" fmla="*/ 24 h 317"/>
                <a:gd name="T86" fmla="*/ 46 w 430"/>
                <a:gd name="T87" fmla="*/ 18 h 317"/>
                <a:gd name="T88" fmla="*/ 27 w 430"/>
                <a:gd name="T89" fmla="*/ 13 h 317"/>
                <a:gd name="T90" fmla="*/ 20 w 430"/>
                <a:gd name="T91" fmla="*/ 0 h 3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30" h="317">
                  <a:moveTo>
                    <a:pt x="20" y="0"/>
                  </a:moveTo>
                  <a:lnTo>
                    <a:pt x="48" y="0"/>
                  </a:lnTo>
                  <a:lnTo>
                    <a:pt x="61" y="2"/>
                  </a:lnTo>
                  <a:lnTo>
                    <a:pt x="89" y="2"/>
                  </a:lnTo>
                  <a:lnTo>
                    <a:pt x="95" y="0"/>
                  </a:lnTo>
                  <a:lnTo>
                    <a:pt x="115" y="0"/>
                  </a:lnTo>
                  <a:lnTo>
                    <a:pt x="218" y="233"/>
                  </a:lnTo>
                  <a:lnTo>
                    <a:pt x="324" y="0"/>
                  </a:lnTo>
                  <a:lnTo>
                    <a:pt x="347" y="0"/>
                  </a:lnTo>
                  <a:lnTo>
                    <a:pt x="358" y="2"/>
                  </a:lnTo>
                  <a:lnTo>
                    <a:pt x="370" y="2"/>
                  </a:lnTo>
                  <a:lnTo>
                    <a:pt x="393" y="0"/>
                  </a:lnTo>
                  <a:lnTo>
                    <a:pt x="417" y="0"/>
                  </a:lnTo>
                  <a:lnTo>
                    <a:pt x="417" y="13"/>
                  </a:lnTo>
                  <a:lnTo>
                    <a:pt x="410" y="13"/>
                  </a:lnTo>
                  <a:lnTo>
                    <a:pt x="406" y="14"/>
                  </a:lnTo>
                  <a:lnTo>
                    <a:pt x="400" y="14"/>
                  </a:lnTo>
                  <a:lnTo>
                    <a:pt x="393" y="15"/>
                  </a:lnTo>
                  <a:lnTo>
                    <a:pt x="388" y="17"/>
                  </a:lnTo>
                  <a:lnTo>
                    <a:pt x="380" y="19"/>
                  </a:lnTo>
                  <a:lnTo>
                    <a:pt x="374" y="25"/>
                  </a:lnTo>
                  <a:lnTo>
                    <a:pt x="371" y="33"/>
                  </a:lnTo>
                  <a:lnTo>
                    <a:pt x="371" y="51"/>
                  </a:lnTo>
                  <a:lnTo>
                    <a:pt x="373" y="58"/>
                  </a:lnTo>
                  <a:lnTo>
                    <a:pt x="373" y="64"/>
                  </a:lnTo>
                  <a:lnTo>
                    <a:pt x="374" y="68"/>
                  </a:lnTo>
                  <a:lnTo>
                    <a:pt x="391" y="272"/>
                  </a:lnTo>
                  <a:lnTo>
                    <a:pt x="391" y="277"/>
                  </a:lnTo>
                  <a:lnTo>
                    <a:pt x="393" y="285"/>
                  </a:lnTo>
                  <a:lnTo>
                    <a:pt x="399" y="291"/>
                  </a:lnTo>
                  <a:lnTo>
                    <a:pt x="407" y="295"/>
                  </a:lnTo>
                  <a:lnTo>
                    <a:pt x="410" y="295"/>
                  </a:lnTo>
                  <a:lnTo>
                    <a:pt x="413" y="296"/>
                  </a:lnTo>
                  <a:lnTo>
                    <a:pt x="430" y="296"/>
                  </a:lnTo>
                  <a:lnTo>
                    <a:pt x="430" y="310"/>
                  </a:lnTo>
                  <a:lnTo>
                    <a:pt x="414" y="310"/>
                  </a:lnTo>
                  <a:lnTo>
                    <a:pt x="399" y="309"/>
                  </a:lnTo>
                  <a:lnTo>
                    <a:pt x="330" y="309"/>
                  </a:lnTo>
                  <a:lnTo>
                    <a:pt x="293" y="310"/>
                  </a:lnTo>
                  <a:lnTo>
                    <a:pt x="293" y="296"/>
                  </a:lnTo>
                  <a:lnTo>
                    <a:pt x="308" y="296"/>
                  </a:lnTo>
                  <a:lnTo>
                    <a:pt x="313" y="295"/>
                  </a:lnTo>
                  <a:lnTo>
                    <a:pt x="318" y="295"/>
                  </a:lnTo>
                  <a:lnTo>
                    <a:pt x="320" y="294"/>
                  </a:lnTo>
                  <a:lnTo>
                    <a:pt x="324" y="292"/>
                  </a:lnTo>
                  <a:lnTo>
                    <a:pt x="329" y="288"/>
                  </a:lnTo>
                  <a:lnTo>
                    <a:pt x="330" y="285"/>
                  </a:lnTo>
                  <a:lnTo>
                    <a:pt x="331" y="281"/>
                  </a:lnTo>
                  <a:lnTo>
                    <a:pt x="331" y="258"/>
                  </a:lnTo>
                  <a:lnTo>
                    <a:pt x="330" y="254"/>
                  </a:lnTo>
                  <a:lnTo>
                    <a:pt x="318" y="66"/>
                  </a:lnTo>
                  <a:lnTo>
                    <a:pt x="203" y="317"/>
                  </a:lnTo>
                  <a:lnTo>
                    <a:pt x="194" y="317"/>
                  </a:lnTo>
                  <a:lnTo>
                    <a:pt x="86" y="72"/>
                  </a:lnTo>
                  <a:lnTo>
                    <a:pt x="85" y="72"/>
                  </a:lnTo>
                  <a:lnTo>
                    <a:pt x="70" y="267"/>
                  </a:lnTo>
                  <a:lnTo>
                    <a:pt x="70" y="274"/>
                  </a:lnTo>
                  <a:lnTo>
                    <a:pt x="74" y="287"/>
                  </a:lnTo>
                  <a:lnTo>
                    <a:pt x="79" y="292"/>
                  </a:lnTo>
                  <a:lnTo>
                    <a:pt x="85" y="295"/>
                  </a:lnTo>
                  <a:lnTo>
                    <a:pt x="90" y="296"/>
                  </a:lnTo>
                  <a:lnTo>
                    <a:pt x="112" y="296"/>
                  </a:lnTo>
                  <a:lnTo>
                    <a:pt x="112" y="310"/>
                  </a:lnTo>
                  <a:lnTo>
                    <a:pt x="97" y="310"/>
                  </a:lnTo>
                  <a:lnTo>
                    <a:pt x="82" y="309"/>
                  </a:lnTo>
                  <a:lnTo>
                    <a:pt x="26" y="309"/>
                  </a:lnTo>
                  <a:lnTo>
                    <a:pt x="12" y="310"/>
                  </a:lnTo>
                  <a:lnTo>
                    <a:pt x="0" y="310"/>
                  </a:lnTo>
                  <a:lnTo>
                    <a:pt x="0" y="296"/>
                  </a:lnTo>
                  <a:lnTo>
                    <a:pt x="15" y="296"/>
                  </a:lnTo>
                  <a:lnTo>
                    <a:pt x="22" y="295"/>
                  </a:lnTo>
                  <a:lnTo>
                    <a:pt x="27" y="294"/>
                  </a:lnTo>
                  <a:lnTo>
                    <a:pt x="35" y="288"/>
                  </a:lnTo>
                  <a:lnTo>
                    <a:pt x="41" y="280"/>
                  </a:lnTo>
                  <a:lnTo>
                    <a:pt x="45" y="263"/>
                  </a:lnTo>
                  <a:lnTo>
                    <a:pt x="45" y="256"/>
                  </a:lnTo>
                  <a:lnTo>
                    <a:pt x="46" y="248"/>
                  </a:lnTo>
                  <a:lnTo>
                    <a:pt x="60" y="124"/>
                  </a:lnTo>
                  <a:lnTo>
                    <a:pt x="64" y="80"/>
                  </a:lnTo>
                  <a:lnTo>
                    <a:pt x="64" y="62"/>
                  </a:lnTo>
                  <a:lnTo>
                    <a:pt x="66" y="47"/>
                  </a:lnTo>
                  <a:lnTo>
                    <a:pt x="66" y="40"/>
                  </a:lnTo>
                  <a:lnTo>
                    <a:pt x="64" y="35"/>
                  </a:lnTo>
                  <a:lnTo>
                    <a:pt x="61" y="31"/>
                  </a:lnTo>
                  <a:lnTo>
                    <a:pt x="60" y="26"/>
                  </a:lnTo>
                  <a:lnTo>
                    <a:pt x="57" y="24"/>
                  </a:lnTo>
                  <a:lnTo>
                    <a:pt x="53" y="21"/>
                  </a:lnTo>
                  <a:lnTo>
                    <a:pt x="46" y="18"/>
                  </a:lnTo>
                  <a:lnTo>
                    <a:pt x="41" y="15"/>
                  </a:lnTo>
                  <a:lnTo>
                    <a:pt x="27" y="13"/>
                  </a:lnTo>
                  <a:lnTo>
                    <a:pt x="20" y="13"/>
                  </a:lnTo>
                  <a:lnTo>
                    <a:pt x="2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44" name="Freeform 59"/>
            <p:cNvSpPr>
              <a:spLocks noEditPoints="1"/>
            </p:cNvSpPr>
            <p:nvPr userDrawn="1"/>
          </p:nvSpPr>
          <p:spPr bwMode="auto">
            <a:xfrm>
              <a:off x="1984" y="2563"/>
              <a:ext cx="114" cy="155"/>
            </a:xfrm>
            <a:custGeom>
              <a:avLst/>
              <a:gdLst>
                <a:gd name="T0" fmla="*/ 79 w 227"/>
                <a:gd name="T1" fmla="*/ 98 h 309"/>
                <a:gd name="T2" fmla="*/ 78 w 227"/>
                <a:gd name="T3" fmla="*/ 112 h 309"/>
                <a:gd name="T4" fmla="*/ 77 w 227"/>
                <a:gd name="T5" fmla="*/ 129 h 309"/>
                <a:gd name="T6" fmla="*/ 79 w 227"/>
                <a:gd name="T7" fmla="*/ 254 h 309"/>
                <a:gd name="T8" fmla="*/ 96 w 227"/>
                <a:gd name="T9" fmla="*/ 272 h 309"/>
                <a:gd name="T10" fmla="*/ 122 w 227"/>
                <a:gd name="T11" fmla="*/ 272 h 309"/>
                <a:gd name="T12" fmla="*/ 147 w 227"/>
                <a:gd name="T13" fmla="*/ 259 h 309"/>
                <a:gd name="T14" fmla="*/ 152 w 227"/>
                <a:gd name="T15" fmla="*/ 137 h 309"/>
                <a:gd name="T16" fmla="*/ 151 w 227"/>
                <a:gd name="T17" fmla="*/ 133 h 309"/>
                <a:gd name="T18" fmla="*/ 141 w 227"/>
                <a:gd name="T19" fmla="*/ 127 h 309"/>
                <a:gd name="T20" fmla="*/ 119 w 227"/>
                <a:gd name="T21" fmla="*/ 109 h 309"/>
                <a:gd name="T22" fmla="*/ 139 w 227"/>
                <a:gd name="T23" fmla="*/ 108 h 309"/>
                <a:gd name="T24" fmla="*/ 181 w 227"/>
                <a:gd name="T25" fmla="*/ 101 h 309"/>
                <a:gd name="T26" fmla="*/ 199 w 227"/>
                <a:gd name="T27" fmla="*/ 96 h 309"/>
                <a:gd name="T28" fmla="*/ 202 w 227"/>
                <a:gd name="T29" fmla="*/ 112 h 309"/>
                <a:gd name="T30" fmla="*/ 205 w 227"/>
                <a:gd name="T31" fmla="*/ 279 h 309"/>
                <a:gd name="T32" fmla="*/ 207 w 227"/>
                <a:gd name="T33" fmla="*/ 280 h 309"/>
                <a:gd name="T34" fmla="*/ 227 w 227"/>
                <a:gd name="T35" fmla="*/ 281 h 309"/>
                <a:gd name="T36" fmla="*/ 209 w 227"/>
                <a:gd name="T37" fmla="*/ 297 h 309"/>
                <a:gd name="T38" fmla="*/ 173 w 227"/>
                <a:gd name="T39" fmla="*/ 303 h 309"/>
                <a:gd name="T40" fmla="*/ 152 w 227"/>
                <a:gd name="T41" fmla="*/ 305 h 309"/>
                <a:gd name="T42" fmla="*/ 147 w 227"/>
                <a:gd name="T43" fmla="*/ 277 h 309"/>
                <a:gd name="T44" fmla="*/ 132 w 227"/>
                <a:gd name="T45" fmla="*/ 291 h 309"/>
                <a:gd name="T46" fmla="*/ 119 w 227"/>
                <a:gd name="T47" fmla="*/ 298 h 309"/>
                <a:gd name="T48" fmla="*/ 101 w 227"/>
                <a:gd name="T49" fmla="*/ 306 h 309"/>
                <a:gd name="T50" fmla="*/ 82 w 227"/>
                <a:gd name="T51" fmla="*/ 309 h 309"/>
                <a:gd name="T52" fmla="*/ 49 w 227"/>
                <a:gd name="T53" fmla="*/ 302 h 309"/>
                <a:gd name="T54" fmla="*/ 30 w 227"/>
                <a:gd name="T55" fmla="*/ 277 h 309"/>
                <a:gd name="T56" fmla="*/ 27 w 227"/>
                <a:gd name="T57" fmla="*/ 131 h 309"/>
                <a:gd name="T58" fmla="*/ 24 w 227"/>
                <a:gd name="T59" fmla="*/ 127 h 309"/>
                <a:gd name="T60" fmla="*/ 0 w 227"/>
                <a:gd name="T61" fmla="*/ 119 h 309"/>
                <a:gd name="T62" fmla="*/ 39 w 227"/>
                <a:gd name="T63" fmla="*/ 105 h 309"/>
                <a:gd name="T64" fmla="*/ 75 w 227"/>
                <a:gd name="T65" fmla="*/ 96 h 309"/>
                <a:gd name="T66" fmla="*/ 166 w 227"/>
                <a:gd name="T67" fmla="*/ 0 h 309"/>
                <a:gd name="T68" fmla="*/ 179 w 227"/>
                <a:gd name="T69" fmla="*/ 7 h 309"/>
                <a:gd name="T70" fmla="*/ 185 w 227"/>
                <a:gd name="T71" fmla="*/ 20 h 309"/>
                <a:gd name="T72" fmla="*/ 184 w 227"/>
                <a:gd name="T73" fmla="*/ 35 h 309"/>
                <a:gd name="T74" fmla="*/ 170 w 227"/>
                <a:gd name="T75" fmla="*/ 49 h 309"/>
                <a:gd name="T76" fmla="*/ 155 w 227"/>
                <a:gd name="T77" fmla="*/ 50 h 309"/>
                <a:gd name="T78" fmla="*/ 143 w 227"/>
                <a:gd name="T79" fmla="*/ 43 h 309"/>
                <a:gd name="T80" fmla="*/ 136 w 227"/>
                <a:gd name="T81" fmla="*/ 31 h 309"/>
                <a:gd name="T82" fmla="*/ 137 w 227"/>
                <a:gd name="T83" fmla="*/ 16 h 309"/>
                <a:gd name="T84" fmla="*/ 151 w 227"/>
                <a:gd name="T85" fmla="*/ 2 h 309"/>
                <a:gd name="T86" fmla="*/ 64 w 227"/>
                <a:gd name="T87" fmla="*/ 0 h 309"/>
                <a:gd name="T88" fmla="*/ 79 w 227"/>
                <a:gd name="T89" fmla="*/ 2 h 309"/>
                <a:gd name="T90" fmla="*/ 90 w 227"/>
                <a:gd name="T91" fmla="*/ 11 h 309"/>
                <a:gd name="T92" fmla="*/ 95 w 227"/>
                <a:gd name="T93" fmla="*/ 20 h 309"/>
                <a:gd name="T94" fmla="*/ 92 w 227"/>
                <a:gd name="T95" fmla="*/ 35 h 309"/>
                <a:gd name="T96" fmla="*/ 84 w 227"/>
                <a:gd name="T97" fmla="*/ 46 h 309"/>
                <a:gd name="T98" fmla="*/ 75 w 227"/>
                <a:gd name="T99" fmla="*/ 50 h 309"/>
                <a:gd name="T100" fmla="*/ 60 w 227"/>
                <a:gd name="T101" fmla="*/ 49 h 309"/>
                <a:gd name="T102" fmla="*/ 46 w 227"/>
                <a:gd name="T103" fmla="*/ 35 h 309"/>
                <a:gd name="T104" fmla="*/ 45 w 227"/>
                <a:gd name="T105" fmla="*/ 20 h 309"/>
                <a:gd name="T106" fmla="*/ 52 w 227"/>
                <a:gd name="T107" fmla="*/ 7 h 309"/>
                <a:gd name="T108" fmla="*/ 64 w 227"/>
                <a:gd name="T109" fmla="*/ 0 h 3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227" h="309">
                  <a:moveTo>
                    <a:pt x="75" y="96"/>
                  </a:moveTo>
                  <a:lnTo>
                    <a:pt x="79" y="98"/>
                  </a:lnTo>
                  <a:lnTo>
                    <a:pt x="79" y="105"/>
                  </a:lnTo>
                  <a:lnTo>
                    <a:pt x="78" y="112"/>
                  </a:lnTo>
                  <a:lnTo>
                    <a:pt x="78" y="118"/>
                  </a:lnTo>
                  <a:lnTo>
                    <a:pt x="77" y="129"/>
                  </a:lnTo>
                  <a:lnTo>
                    <a:pt x="77" y="237"/>
                  </a:lnTo>
                  <a:lnTo>
                    <a:pt x="79" y="254"/>
                  </a:lnTo>
                  <a:lnTo>
                    <a:pt x="86" y="265"/>
                  </a:lnTo>
                  <a:lnTo>
                    <a:pt x="96" y="272"/>
                  </a:lnTo>
                  <a:lnTo>
                    <a:pt x="110" y="273"/>
                  </a:lnTo>
                  <a:lnTo>
                    <a:pt x="122" y="272"/>
                  </a:lnTo>
                  <a:lnTo>
                    <a:pt x="133" y="268"/>
                  </a:lnTo>
                  <a:lnTo>
                    <a:pt x="147" y="259"/>
                  </a:lnTo>
                  <a:lnTo>
                    <a:pt x="152" y="255"/>
                  </a:lnTo>
                  <a:lnTo>
                    <a:pt x="152" y="137"/>
                  </a:lnTo>
                  <a:lnTo>
                    <a:pt x="151" y="134"/>
                  </a:lnTo>
                  <a:lnTo>
                    <a:pt x="151" y="133"/>
                  </a:lnTo>
                  <a:lnTo>
                    <a:pt x="150" y="131"/>
                  </a:lnTo>
                  <a:lnTo>
                    <a:pt x="141" y="127"/>
                  </a:lnTo>
                  <a:lnTo>
                    <a:pt x="119" y="119"/>
                  </a:lnTo>
                  <a:lnTo>
                    <a:pt x="119" y="109"/>
                  </a:lnTo>
                  <a:lnTo>
                    <a:pt x="125" y="108"/>
                  </a:lnTo>
                  <a:lnTo>
                    <a:pt x="139" y="108"/>
                  </a:lnTo>
                  <a:lnTo>
                    <a:pt x="161" y="105"/>
                  </a:lnTo>
                  <a:lnTo>
                    <a:pt x="181" y="101"/>
                  </a:lnTo>
                  <a:lnTo>
                    <a:pt x="191" y="98"/>
                  </a:lnTo>
                  <a:lnTo>
                    <a:pt x="199" y="96"/>
                  </a:lnTo>
                  <a:lnTo>
                    <a:pt x="205" y="98"/>
                  </a:lnTo>
                  <a:lnTo>
                    <a:pt x="202" y="112"/>
                  </a:lnTo>
                  <a:lnTo>
                    <a:pt x="202" y="273"/>
                  </a:lnTo>
                  <a:lnTo>
                    <a:pt x="205" y="279"/>
                  </a:lnTo>
                  <a:lnTo>
                    <a:pt x="206" y="280"/>
                  </a:lnTo>
                  <a:lnTo>
                    <a:pt x="207" y="280"/>
                  </a:lnTo>
                  <a:lnTo>
                    <a:pt x="210" y="281"/>
                  </a:lnTo>
                  <a:lnTo>
                    <a:pt x="227" y="281"/>
                  </a:lnTo>
                  <a:lnTo>
                    <a:pt x="227" y="292"/>
                  </a:lnTo>
                  <a:lnTo>
                    <a:pt x="209" y="297"/>
                  </a:lnTo>
                  <a:lnTo>
                    <a:pt x="191" y="299"/>
                  </a:lnTo>
                  <a:lnTo>
                    <a:pt x="173" y="303"/>
                  </a:lnTo>
                  <a:lnTo>
                    <a:pt x="157" y="309"/>
                  </a:lnTo>
                  <a:lnTo>
                    <a:pt x="152" y="305"/>
                  </a:lnTo>
                  <a:lnTo>
                    <a:pt x="152" y="273"/>
                  </a:lnTo>
                  <a:lnTo>
                    <a:pt x="147" y="277"/>
                  </a:lnTo>
                  <a:lnTo>
                    <a:pt x="137" y="287"/>
                  </a:lnTo>
                  <a:lnTo>
                    <a:pt x="132" y="291"/>
                  </a:lnTo>
                  <a:lnTo>
                    <a:pt x="125" y="294"/>
                  </a:lnTo>
                  <a:lnTo>
                    <a:pt x="119" y="298"/>
                  </a:lnTo>
                  <a:lnTo>
                    <a:pt x="110" y="302"/>
                  </a:lnTo>
                  <a:lnTo>
                    <a:pt x="101" y="306"/>
                  </a:lnTo>
                  <a:lnTo>
                    <a:pt x="88" y="309"/>
                  </a:lnTo>
                  <a:lnTo>
                    <a:pt x="82" y="309"/>
                  </a:lnTo>
                  <a:lnTo>
                    <a:pt x="64" y="308"/>
                  </a:lnTo>
                  <a:lnTo>
                    <a:pt x="49" y="302"/>
                  </a:lnTo>
                  <a:lnTo>
                    <a:pt x="39" y="294"/>
                  </a:lnTo>
                  <a:lnTo>
                    <a:pt x="30" y="277"/>
                  </a:lnTo>
                  <a:lnTo>
                    <a:pt x="27" y="257"/>
                  </a:lnTo>
                  <a:lnTo>
                    <a:pt x="27" y="131"/>
                  </a:lnTo>
                  <a:lnTo>
                    <a:pt x="26" y="129"/>
                  </a:lnTo>
                  <a:lnTo>
                    <a:pt x="24" y="127"/>
                  </a:lnTo>
                  <a:lnTo>
                    <a:pt x="19" y="124"/>
                  </a:lnTo>
                  <a:lnTo>
                    <a:pt x="0" y="119"/>
                  </a:lnTo>
                  <a:lnTo>
                    <a:pt x="0" y="109"/>
                  </a:lnTo>
                  <a:lnTo>
                    <a:pt x="39" y="105"/>
                  </a:lnTo>
                  <a:lnTo>
                    <a:pt x="57" y="101"/>
                  </a:lnTo>
                  <a:lnTo>
                    <a:pt x="75" y="96"/>
                  </a:lnTo>
                  <a:close/>
                  <a:moveTo>
                    <a:pt x="155" y="0"/>
                  </a:moveTo>
                  <a:lnTo>
                    <a:pt x="166" y="0"/>
                  </a:lnTo>
                  <a:lnTo>
                    <a:pt x="170" y="2"/>
                  </a:lnTo>
                  <a:lnTo>
                    <a:pt x="179" y="7"/>
                  </a:lnTo>
                  <a:lnTo>
                    <a:pt x="184" y="16"/>
                  </a:lnTo>
                  <a:lnTo>
                    <a:pt x="185" y="20"/>
                  </a:lnTo>
                  <a:lnTo>
                    <a:pt x="185" y="31"/>
                  </a:lnTo>
                  <a:lnTo>
                    <a:pt x="184" y="35"/>
                  </a:lnTo>
                  <a:lnTo>
                    <a:pt x="179" y="43"/>
                  </a:lnTo>
                  <a:lnTo>
                    <a:pt x="170" y="49"/>
                  </a:lnTo>
                  <a:lnTo>
                    <a:pt x="166" y="50"/>
                  </a:lnTo>
                  <a:lnTo>
                    <a:pt x="155" y="50"/>
                  </a:lnTo>
                  <a:lnTo>
                    <a:pt x="151" y="49"/>
                  </a:lnTo>
                  <a:lnTo>
                    <a:pt x="143" y="43"/>
                  </a:lnTo>
                  <a:lnTo>
                    <a:pt x="137" y="35"/>
                  </a:lnTo>
                  <a:lnTo>
                    <a:pt x="136" y="31"/>
                  </a:lnTo>
                  <a:lnTo>
                    <a:pt x="136" y="20"/>
                  </a:lnTo>
                  <a:lnTo>
                    <a:pt x="137" y="16"/>
                  </a:lnTo>
                  <a:lnTo>
                    <a:pt x="143" y="7"/>
                  </a:lnTo>
                  <a:lnTo>
                    <a:pt x="151" y="2"/>
                  </a:lnTo>
                  <a:lnTo>
                    <a:pt x="155" y="0"/>
                  </a:lnTo>
                  <a:close/>
                  <a:moveTo>
                    <a:pt x="64" y="0"/>
                  </a:moveTo>
                  <a:lnTo>
                    <a:pt x="75" y="0"/>
                  </a:lnTo>
                  <a:lnTo>
                    <a:pt x="79" y="2"/>
                  </a:lnTo>
                  <a:lnTo>
                    <a:pt x="84" y="5"/>
                  </a:lnTo>
                  <a:lnTo>
                    <a:pt x="90" y="11"/>
                  </a:lnTo>
                  <a:lnTo>
                    <a:pt x="92" y="16"/>
                  </a:lnTo>
                  <a:lnTo>
                    <a:pt x="95" y="20"/>
                  </a:lnTo>
                  <a:lnTo>
                    <a:pt x="95" y="31"/>
                  </a:lnTo>
                  <a:lnTo>
                    <a:pt x="92" y="35"/>
                  </a:lnTo>
                  <a:lnTo>
                    <a:pt x="90" y="39"/>
                  </a:lnTo>
                  <a:lnTo>
                    <a:pt x="84" y="46"/>
                  </a:lnTo>
                  <a:lnTo>
                    <a:pt x="79" y="49"/>
                  </a:lnTo>
                  <a:lnTo>
                    <a:pt x="75" y="50"/>
                  </a:lnTo>
                  <a:lnTo>
                    <a:pt x="64" y="50"/>
                  </a:lnTo>
                  <a:lnTo>
                    <a:pt x="60" y="49"/>
                  </a:lnTo>
                  <a:lnTo>
                    <a:pt x="52" y="43"/>
                  </a:lnTo>
                  <a:lnTo>
                    <a:pt x="46" y="35"/>
                  </a:lnTo>
                  <a:lnTo>
                    <a:pt x="45" y="31"/>
                  </a:lnTo>
                  <a:lnTo>
                    <a:pt x="45" y="20"/>
                  </a:lnTo>
                  <a:lnTo>
                    <a:pt x="46" y="16"/>
                  </a:lnTo>
                  <a:lnTo>
                    <a:pt x="52" y="7"/>
                  </a:lnTo>
                  <a:lnTo>
                    <a:pt x="60" y="2"/>
                  </a:lnTo>
                  <a:lnTo>
                    <a:pt x="64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45" name="Freeform 60"/>
            <p:cNvSpPr>
              <a:spLocks/>
            </p:cNvSpPr>
            <p:nvPr userDrawn="1"/>
          </p:nvSpPr>
          <p:spPr bwMode="auto">
            <a:xfrm>
              <a:off x="2125" y="2544"/>
              <a:ext cx="114" cy="170"/>
            </a:xfrm>
            <a:custGeom>
              <a:avLst/>
              <a:gdLst>
                <a:gd name="T0" fmla="*/ 76 w 227"/>
                <a:gd name="T1" fmla="*/ 4 h 340"/>
                <a:gd name="T2" fmla="*/ 80 w 227"/>
                <a:gd name="T3" fmla="*/ 164 h 340"/>
                <a:gd name="T4" fmla="*/ 107 w 227"/>
                <a:gd name="T5" fmla="*/ 145 h 340"/>
                <a:gd name="T6" fmla="*/ 120 w 227"/>
                <a:gd name="T7" fmla="*/ 139 h 340"/>
                <a:gd name="T8" fmla="*/ 132 w 227"/>
                <a:gd name="T9" fmla="*/ 135 h 340"/>
                <a:gd name="T10" fmla="*/ 144 w 227"/>
                <a:gd name="T11" fmla="*/ 134 h 340"/>
                <a:gd name="T12" fmla="*/ 173 w 227"/>
                <a:gd name="T13" fmla="*/ 139 h 340"/>
                <a:gd name="T14" fmla="*/ 193 w 227"/>
                <a:gd name="T15" fmla="*/ 158 h 340"/>
                <a:gd name="T16" fmla="*/ 200 w 227"/>
                <a:gd name="T17" fmla="*/ 191 h 340"/>
                <a:gd name="T18" fmla="*/ 201 w 227"/>
                <a:gd name="T19" fmla="*/ 322 h 340"/>
                <a:gd name="T20" fmla="*/ 212 w 227"/>
                <a:gd name="T21" fmla="*/ 326 h 340"/>
                <a:gd name="T22" fmla="*/ 227 w 227"/>
                <a:gd name="T23" fmla="*/ 340 h 340"/>
                <a:gd name="T24" fmla="*/ 150 w 227"/>
                <a:gd name="T25" fmla="*/ 339 h 340"/>
                <a:gd name="T26" fmla="*/ 124 w 227"/>
                <a:gd name="T27" fmla="*/ 340 h 340"/>
                <a:gd name="T28" fmla="*/ 140 w 227"/>
                <a:gd name="T29" fmla="*/ 326 h 340"/>
                <a:gd name="T30" fmla="*/ 144 w 227"/>
                <a:gd name="T31" fmla="*/ 325 h 340"/>
                <a:gd name="T32" fmla="*/ 150 w 227"/>
                <a:gd name="T33" fmla="*/ 321 h 340"/>
                <a:gd name="T34" fmla="*/ 149 w 227"/>
                <a:gd name="T35" fmla="*/ 191 h 340"/>
                <a:gd name="T36" fmla="*/ 140 w 227"/>
                <a:gd name="T37" fmla="*/ 175 h 340"/>
                <a:gd name="T38" fmla="*/ 117 w 227"/>
                <a:gd name="T39" fmla="*/ 167 h 340"/>
                <a:gd name="T40" fmla="*/ 95 w 227"/>
                <a:gd name="T41" fmla="*/ 172 h 340"/>
                <a:gd name="T42" fmla="*/ 80 w 227"/>
                <a:gd name="T43" fmla="*/ 179 h 340"/>
                <a:gd name="T44" fmla="*/ 76 w 227"/>
                <a:gd name="T45" fmla="*/ 321 h 340"/>
                <a:gd name="T46" fmla="*/ 80 w 227"/>
                <a:gd name="T47" fmla="*/ 325 h 340"/>
                <a:gd name="T48" fmla="*/ 89 w 227"/>
                <a:gd name="T49" fmla="*/ 326 h 340"/>
                <a:gd name="T50" fmla="*/ 103 w 227"/>
                <a:gd name="T51" fmla="*/ 340 h 340"/>
                <a:gd name="T52" fmla="*/ 26 w 227"/>
                <a:gd name="T53" fmla="*/ 339 h 340"/>
                <a:gd name="T54" fmla="*/ 0 w 227"/>
                <a:gd name="T55" fmla="*/ 340 h 340"/>
                <a:gd name="T56" fmla="*/ 9 w 227"/>
                <a:gd name="T57" fmla="*/ 326 h 340"/>
                <a:gd name="T58" fmla="*/ 22 w 227"/>
                <a:gd name="T59" fmla="*/ 324 h 340"/>
                <a:gd name="T60" fmla="*/ 26 w 227"/>
                <a:gd name="T61" fmla="*/ 317 h 340"/>
                <a:gd name="T62" fmla="*/ 23 w 227"/>
                <a:gd name="T63" fmla="*/ 49 h 340"/>
                <a:gd name="T64" fmla="*/ 14 w 227"/>
                <a:gd name="T65" fmla="*/ 43 h 340"/>
                <a:gd name="T66" fmla="*/ 0 w 227"/>
                <a:gd name="T67" fmla="*/ 27 h 340"/>
                <a:gd name="T68" fmla="*/ 34 w 227"/>
                <a:gd name="T69" fmla="*/ 15 h 340"/>
                <a:gd name="T70" fmla="*/ 70 w 227"/>
                <a:gd name="T71" fmla="*/ 0 h 3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27" h="340">
                  <a:moveTo>
                    <a:pt x="70" y="0"/>
                  </a:moveTo>
                  <a:lnTo>
                    <a:pt x="76" y="4"/>
                  </a:lnTo>
                  <a:lnTo>
                    <a:pt x="76" y="167"/>
                  </a:lnTo>
                  <a:lnTo>
                    <a:pt x="80" y="164"/>
                  </a:lnTo>
                  <a:lnTo>
                    <a:pt x="91" y="156"/>
                  </a:lnTo>
                  <a:lnTo>
                    <a:pt x="107" y="145"/>
                  </a:lnTo>
                  <a:lnTo>
                    <a:pt x="113" y="142"/>
                  </a:lnTo>
                  <a:lnTo>
                    <a:pt x="120" y="139"/>
                  </a:lnTo>
                  <a:lnTo>
                    <a:pt x="125" y="138"/>
                  </a:lnTo>
                  <a:lnTo>
                    <a:pt x="132" y="135"/>
                  </a:lnTo>
                  <a:lnTo>
                    <a:pt x="138" y="134"/>
                  </a:lnTo>
                  <a:lnTo>
                    <a:pt x="144" y="134"/>
                  </a:lnTo>
                  <a:lnTo>
                    <a:pt x="160" y="135"/>
                  </a:lnTo>
                  <a:lnTo>
                    <a:pt x="173" y="139"/>
                  </a:lnTo>
                  <a:lnTo>
                    <a:pt x="184" y="147"/>
                  </a:lnTo>
                  <a:lnTo>
                    <a:pt x="193" y="158"/>
                  </a:lnTo>
                  <a:lnTo>
                    <a:pt x="198" y="172"/>
                  </a:lnTo>
                  <a:lnTo>
                    <a:pt x="200" y="191"/>
                  </a:lnTo>
                  <a:lnTo>
                    <a:pt x="200" y="318"/>
                  </a:lnTo>
                  <a:lnTo>
                    <a:pt x="201" y="322"/>
                  </a:lnTo>
                  <a:lnTo>
                    <a:pt x="206" y="325"/>
                  </a:lnTo>
                  <a:lnTo>
                    <a:pt x="212" y="326"/>
                  </a:lnTo>
                  <a:lnTo>
                    <a:pt x="227" y="326"/>
                  </a:lnTo>
                  <a:lnTo>
                    <a:pt x="227" y="340"/>
                  </a:lnTo>
                  <a:lnTo>
                    <a:pt x="202" y="339"/>
                  </a:lnTo>
                  <a:lnTo>
                    <a:pt x="150" y="339"/>
                  </a:lnTo>
                  <a:lnTo>
                    <a:pt x="138" y="340"/>
                  </a:lnTo>
                  <a:lnTo>
                    <a:pt x="124" y="340"/>
                  </a:lnTo>
                  <a:lnTo>
                    <a:pt x="124" y="326"/>
                  </a:lnTo>
                  <a:lnTo>
                    <a:pt x="140" y="326"/>
                  </a:lnTo>
                  <a:lnTo>
                    <a:pt x="143" y="325"/>
                  </a:lnTo>
                  <a:lnTo>
                    <a:pt x="144" y="325"/>
                  </a:lnTo>
                  <a:lnTo>
                    <a:pt x="147" y="324"/>
                  </a:lnTo>
                  <a:lnTo>
                    <a:pt x="150" y="321"/>
                  </a:lnTo>
                  <a:lnTo>
                    <a:pt x="150" y="204"/>
                  </a:lnTo>
                  <a:lnTo>
                    <a:pt x="149" y="191"/>
                  </a:lnTo>
                  <a:lnTo>
                    <a:pt x="146" y="182"/>
                  </a:lnTo>
                  <a:lnTo>
                    <a:pt x="140" y="175"/>
                  </a:lnTo>
                  <a:lnTo>
                    <a:pt x="131" y="169"/>
                  </a:lnTo>
                  <a:lnTo>
                    <a:pt x="117" y="167"/>
                  </a:lnTo>
                  <a:lnTo>
                    <a:pt x="106" y="168"/>
                  </a:lnTo>
                  <a:lnTo>
                    <a:pt x="95" y="172"/>
                  </a:lnTo>
                  <a:lnTo>
                    <a:pt x="84" y="178"/>
                  </a:lnTo>
                  <a:lnTo>
                    <a:pt x="80" y="179"/>
                  </a:lnTo>
                  <a:lnTo>
                    <a:pt x="76" y="182"/>
                  </a:lnTo>
                  <a:lnTo>
                    <a:pt x="76" y="321"/>
                  </a:lnTo>
                  <a:lnTo>
                    <a:pt x="77" y="324"/>
                  </a:lnTo>
                  <a:lnTo>
                    <a:pt x="80" y="325"/>
                  </a:lnTo>
                  <a:lnTo>
                    <a:pt x="82" y="325"/>
                  </a:lnTo>
                  <a:lnTo>
                    <a:pt x="89" y="326"/>
                  </a:lnTo>
                  <a:lnTo>
                    <a:pt x="103" y="326"/>
                  </a:lnTo>
                  <a:lnTo>
                    <a:pt x="103" y="340"/>
                  </a:lnTo>
                  <a:lnTo>
                    <a:pt x="78" y="339"/>
                  </a:lnTo>
                  <a:lnTo>
                    <a:pt x="26" y="339"/>
                  </a:lnTo>
                  <a:lnTo>
                    <a:pt x="12" y="340"/>
                  </a:lnTo>
                  <a:lnTo>
                    <a:pt x="0" y="340"/>
                  </a:lnTo>
                  <a:lnTo>
                    <a:pt x="0" y="326"/>
                  </a:lnTo>
                  <a:lnTo>
                    <a:pt x="9" y="326"/>
                  </a:lnTo>
                  <a:lnTo>
                    <a:pt x="18" y="325"/>
                  </a:lnTo>
                  <a:lnTo>
                    <a:pt x="22" y="324"/>
                  </a:lnTo>
                  <a:lnTo>
                    <a:pt x="23" y="321"/>
                  </a:lnTo>
                  <a:lnTo>
                    <a:pt x="26" y="317"/>
                  </a:lnTo>
                  <a:lnTo>
                    <a:pt x="26" y="61"/>
                  </a:lnTo>
                  <a:lnTo>
                    <a:pt x="23" y="49"/>
                  </a:lnTo>
                  <a:lnTo>
                    <a:pt x="22" y="48"/>
                  </a:lnTo>
                  <a:lnTo>
                    <a:pt x="14" y="43"/>
                  </a:lnTo>
                  <a:lnTo>
                    <a:pt x="0" y="37"/>
                  </a:lnTo>
                  <a:lnTo>
                    <a:pt x="0" y="27"/>
                  </a:lnTo>
                  <a:lnTo>
                    <a:pt x="16" y="22"/>
                  </a:lnTo>
                  <a:lnTo>
                    <a:pt x="34" y="15"/>
                  </a:lnTo>
                  <a:lnTo>
                    <a:pt x="54" y="8"/>
                  </a:lnTo>
                  <a:lnTo>
                    <a:pt x="7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46" name="Freeform 61"/>
            <p:cNvSpPr>
              <a:spLocks/>
            </p:cNvSpPr>
            <p:nvPr userDrawn="1"/>
          </p:nvSpPr>
          <p:spPr bwMode="auto">
            <a:xfrm>
              <a:off x="2262" y="2544"/>
              <a:ext cx="51" cy="170"/>
            </a:xfrm>
            <a:custGeom>
              <a:avLst/>
              <a:gdLst>
                <a:gd name="T0" fmla="*/ 72 w 104"/>
                <a:gd name="T1" fmla="*/ 0 h 340"/>
                <a:gd name="T2" fmla="*/ 76 w 104"/>
                <a:gd name="T3" fmla="*/ 4 h 340"/>
                <a:gd name="T4" fmla="*/ 76 w 104"/>
                <a:gd name="T5" fmla="*/ 317 h 340"/>
                <a:gd name="T6" fmla="*/ 78 w 104"/>
                <a:gd name="T7" fmla="*/ 321 h 340"/>
                <a:gd name="T8" fmla="*/ 80 w 104"/>
                <a:gd name="T9" fmla="*/ 324 h 340"/>
                <a:gd name="T10" fmla="*/ 83 w 104"/>
                <a:gd name="T11" fmla="*/ 325 h 340"/>
                <a:gd name="T12" fmla="*/ 87 w 104"/>
                <a:gd name="T13" fmla="*/ 326 h 340"/>
                <a:gd name="T14" fmla="*/ 104 w 104"/>
                <a:gd name="T15" fmla="*/ 326 h 340"/>
                <a:gd name="T16" fmla="*/ 104 w 104"/>
                <a:gd name="T17" fmla="*/ 340 h 340"/>
                <a:gd name="T18" fmla="*/ 79 w 104"/>
                <a:gd name="T19" fmla="*/ 339 h 340"/>
                <a:gd name="T20" fmla="*/ 27 w 104"/>
                <a:gd name="T21" fmla="*/ 339 h 340"/>
                <a:gd name="T22" fmla="*/ 13 w 104"/>
                <a:gd name="T23" fmla="*/ 340 h 340"/>
                <a:gd name="T24" fmla="*/ 0 w 104"/>
                <a:gd name="T25" fmla="*/ 340 h 340"/>
                <a:gd name="T26" fmla="*/ 0 w 104"/>
                <a:gd name="T27" fmla="*/ 326 h 340"/>
                <a:gd name="T28" fmla="*/ 10 w 104"/>
                <a:gd name="T29" fmla="*/ 326 h 340"/>
                <a:gd name="T30" fmla="*/ 18 w 104"/>
                <a:gd name="T31" fmla="*/ 325 h 340"/>
                <a:gd name="T32" fmla="*/ 23 w 104"/>
                <a:gd name="T33" fmla="*/ 324 h 340"/>
                <a:gd name="T34" fmla="*/ 24 w 104"/>
                <a:gd name="T35" fmla="*/ 321 h 340"/>
                <a:gd name="T36" fmla="*/ 27 w 104"/>
                <a:gd name="T37" fmla="*/ 317 h 340"/>
                <a:gd name="T38" fmla="*/ 27 w 104"/>
                <a:gd name="T39" fmla="*/ 61 h 340"/>
                <a:gd name="T40" fmla="*/ 24 w 104"/>
                <a:gd name="T41" fmla="*/ 49 h 340"/>
                <a:gd name="T42" fmla="*/ 20 w 104"/>
                <a:gd name="T43" fmla="*/ 45 h 340"/>
                <a:gd name="T44" fmla="*/ 16 w 104"/>
                <a:gd name="T45" fmla="*/ 43 h 340"/>
                <a:gd name="T46" fmla="*/ 7 w 104"/>
                <a:gd name="T47" fmla="*/ 40 h 340"/>
                <a:gd name="T48" fmla="*/ 5 w 104"/>
                <a:gd name="T49" fmla="*/ 40 h 340"/>
                <a:gd name="T50" fmla="*/ 3 w 104"/>
                <a:gd name="T51" fmla="*/ 38 h 340"/>
                <a:gd name="T52" fmla="*/ 0 w 104"/>
                <a:gd name="T53" fmla="*/ 37 h 340"/>
                <a:gd name="T54" fmla="*/ 0 w 104"/>
                <a:gd name="T55" fmla="*/ 27 h 340"/>
                <a:gd name="T56" fmla="*/ 17 w 104"/>
                <a:gd name="T57" fmla="*/ 22 h 340"/>
                <a:gd name="T58" fmla="*/ 35 w 104"/>
                <a:gd name="T59" fmla="*/ 15 h 340"/>
                <a:gd name="T60" fmla="*/ 54 w 104"/>
                <a:gd name="T61" fmla="*/ 8 h 340"/>
                <a:gd name="T62" fmla="*/ 72 w 104"/>
                <a:gd name="T63" fmla="*/ 0 h 3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04" h="340">
                  <a:moveTo>
                    <a:pt x="72" y="0"/>
                  </a:moveTo>
                  <a:lnTo>
                    <a:pt x="76" y="4"/>
                  </a:lnTo>
                  <a:lnTo>
                    <a:pt x="76" y="317"/>
                  </a:lnTo>
                  <a:lnTo>
                    <a:pt x="78" y="321"/>
                  </a:lnTo>
                  <a:lnTo>
                    <a:pt x="80" y="324"/>
                  </a:lnTo>
                  <a:lnTo>
                    <a:pt x="83" y="325"/>
                  </a:lnTo>
                  <a:lnTo>
                    <a:pt x="87" y="326"/>
                  </a:lnTo>
                  <a:lnTo>
                    <a:pt x="104" y="326"/>
                  </a:lnTo>
                  <a:lnTo>
                    <a:pt x="104" y="340"/>
                  </a:lnTo>
                  <a:lnTo>
                    <a:pt x="79" y="339"/>
                  </a:lnTo>
                  <a:lnTo>
                    <a:pt x="27" y="339"/>
                  </a:lnTo>
                  <a:lnTo>
                    <a:pt x="13" y="340"/>
                  </a:lnTo>
                  <a:lnTo>
                    <a:pt x="0" y="340"/>
                  </a:lnTo>
                  <a:lnTo>
                    <a:pt x="0" y="326"/>
                  </a:lnTo>
                  <a:lnTo>
                    <a:pt x="10" y="326"/>
                  </a:lnTo>
                  <a:lnTo>
                    <a:pt x="18" y="325"/>
                  </a:lnTo>
                  <a:lnTo>
                    <a:pt x="23" y="324"/>
                  </a:lnTo>
                  <a:lnTo>
                    <a:pt x="24" y="321"/>
                  </a:lnTo>
                  <a:lnTo>
                    <a:pt x="27" y="317"/>
                  </a:lnTo>
                  <a:lnTo>
                    <a:pt x="27" y="61"/>
                  </a:lnTo>
                  <a:lnTo>
                    <a:pt x="24" y="49"/>
                  </a:lnTo>
                  <a:lnTo>
                    <a:pt x="20" y="45"/>
                  </a:lnTo>
                  <a:lnTo>
                    <a:pt x="16" y="43"/>
                  </a:lnTo>
                  <a:lnTo>
                    <a:pt x="7" y="40"/>
                  </a:lnTo>
                  <a:lnTo>
                    <a:pt x="5" y="40"/>
                  </a:lnTo>
                  <a:lnTo>
                    <a:pt x="3" y="38"/>
                  </a:lnTo>
                  <a:lnTo>
                    <a:pt x="0" y="37"/>
                  </a:lnTo>
                  <a:lnTo>
                    <a:pt x="0" y="27"/>
                  </a:lnTo>
                  <a:lnTo>
                    <a:pt x="17" y="22"/>
                  </a:lnTo>
                  <a:lnTo>
                    <a:pt x="35" y="15"/>
                  </a:lnTo>
                  <a:lnTo>
                    <a:pt x="54" y="8"/>
                  </a:lnTo>
                  <a:lnTo>
                    <a:pt x="72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47" name="Freeform 62"/>
            <p:cNvSpPr>
              <a:spLocks noEditPoints="1"/>
            </p:cNvSpPr>
            <p:nvPr userDrawn="1"/>
          </p:nvSpPr>
          <p:spPr bwMode="auto">
            <a:xfrm>
              <a:off x="2333" y="2611"/>
              <a:ext cx="85" cy="107"/>
            </a:xfrm>
            <a:custGeom>
              <a:avLst/>
              <a:gdLst>
                <a:gd name="T0" fmla="*/ 77 w 171"/>
                <a:gd name="T1" fmla="*/ 17 h 213"/>
                <a:gd name="T2" fmla="*/ 68 w 171"/>
                <a:gd name="T3" fmla="*/ 23 h 213"/>
                <a:gd name="T4" fmla="*/ 58 w 171"/>
                <a:gd name="T5" fmla="*/ 33 h 213"/>
                <a:gd name="T6" fmla="*/ 54 w 171"/>
                <a:gd name="T7" fmla="*/ 39 h 213"/>
                <a:gd name="T8" fmla="*/ 50 w 171"/>
                <a:gd name="T9" fmla="*/ 49 h 213"/>
                <a:gd name="T10" fmla="*/ 43 w 171"/>
                <a:gd name="T11" fmla="*/ 70 h 213"/>
                <a:gd name="T12" fmla="*/ 112 w 171"/>
                <a:gd name="T13" fmla="*/ 68 h 213"/>
                <a:gd name="T14" fmla="*/ 121 w 171"/>
                <a:gd name="T15" fmla="*/ 63 h 213"/>
                <a:gd name="T16" fmla="*/ 120 w 171"/>
                <a:gd name="T17" fmla="*/ 39 h 213"/>
                <a:gd name="T18" fmla="*/ 113 w 171"/>
                <a:gd name="T19" fmla="*/ 28 h 213"/>
                <a:gd name="T20" fmla="*/ 109 w 171"/>
                <a:gd name="T21" fmla="*/ 23 h 213"/>
                <a:gd name="T22" fmla="*/ 104 w 171"/>
                <a:gd name="T23" fmla="*/ 19 h 213"/>
                <a:gd name="T24" fmla="*/ 84 w 171"/>
                <a:gd name="T25" fmla="*/ 16 h 213"/>
                <a:gd name="T26" fmla="*/ 115 w 171"/>
                <a:gd name="T27" fmla="*/ 1 h 213"/>
                <a:gd name="T28" fmla="*/ 141 w 171"/>
                <a:gd name="T29" fmla="*/ 13 h 213"/>
                <a:gd name="T30" fmla="*/ 159 w 171"/>
                <a:gd name="T31" fmla="*/ 34 h 213"/>
                <a:gd name="T32" fmla="*/ 167 w 171"/>
                <a:gd name="T33" fmla="*/ 61 h 213"/>
                <a:gd name="T34" fmla="*/ 163 w 171"/>
                <a:gd name="T35" fmla="*/ 82 h 213"/>
                <a:gd name="T36" fmla="*/ 44 w 171"/>
                <a:gd name="T37" fmla="*/ 100 h 213"/>
                <a:gd name="T38" fmla="*/ 53 w 171"/>
                <a:gd name="T39" fmla="*/ 130 h 213"/>
                <a:gd name="T40" fmla="*/ 64 w 171"/>
                <a:gd name="T41" fmla="*/ 151 h 213"/>
                <a:gd name="T42" fmla="*/ 80 w 171"/>
                <a:gd name="T43" fmla="*/ 165 h 213"/>
                <a:gd name="T44" fmla="*/ 112 w 171"/>
                <a:gd name="T45" fmla="*/ 173 h 213"/>
                <a:gd name="T46" fmla="*/ 149 w 171"/>
                <a:gd name="T47" fmla="*/ 162 h 213"/>
                <a:gd name="T48" fmla="*/ 171 w 171"/>
                <a:gd name="T49" fmla="*/ 158 h 213"/>
                <a:gd name="T50" fmla="*/ 156 w 171"/>
                <a:gd name="T51" fmla="*/ 179 h 213"/>
                <a:gd name="T52" fmla="*/ 137 w 171"/>
                <a:gd name="T53" fmla="*/ 196 h 213"/>
                <a:gd name="T54" fmla="*/ 113 w 171"/>
                <a:gd name="T55" fmla="*/ 209 h 213"/>
                <a:gd name="T56" fmla="*/ 86 w 171"/>
                <a:gd name="T57" fmla="*/ 213 h 213"/>
                <a:gd name="T58" fmla="*/ 50 w 171"/>
                <a:gd name="T59" fmla="*/ 205 h 213"/>
                <a:gd name="T60" fmla="*/ 22 w 171"/>
                <a:gd name="T61" fmla="*/ 181 h 213"/>
                <a:gd name="T62" fmla="*/ 6 w 171"/>
                <a:gd name="T63" fmla="*/ 148 h 213"/>
                <a:gd name="T64" fmla="*/ 0 w 171"/>
                <a:gd name="T65" fmla="*/ 111 h 213"/>
                <a:gd name="T66" fmla="*/ 7 w 171"/>
                <a:gd name="T67" fmla="*/ 70 h 213"/>
                <a:gd name="T68" fmla="*/ 26 w 171"/>
                <a:gd name="T69" fmla="*/ 34 h 213"/>
                <a:gd name="T70" fmla="*/ 57 w 171"/>
                <a:gd name="T71" fmla="*/ 9 h 213"/>
                <a:gd name="T72" fmla="*/ 98 w 171"/>
                <a:gd name="T73" fmla="*/ 0 h 2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71" h="213">
                  <a:moveTo>
                    <a:pt x="84" y="16"/>
                  </a:moveTo>
                  <a:lnTo>
                    <a:pt x="77" y="17"/>
                  </a:lnTo>
                  <a:lnTo>
                    <a:pt x="72" y="20"/>
                  </a:lnTo>
                  <a:lnTo>
                    <a:pt x="68" y="23"/>
                  </a:lnTo>
                  <a:lnTo>
                    <a:pt x="62" y="27"/>
                  </a:lnTo>
                  <a:lnTo>
                    <a:pt x="58" y="33"/>
                  </a:lnTo>
                  <a:lnTo>
                    <a:pt x="55" y="35"/>
                  </a:lnTo>
                  <a:lnTo>
                    <a:pt x="54" y="39"/>
                  </a:lnTo>
                  <a:lnTo>
                    <a:pt x="51" y="44"/>
                  </a:lnTo>
                  <a:lnTo>
                    <a:pt x="50" y="49"/>
                  </a:lnTo>
                  <a:lnTo>
                    <a:pt x="46" y="60"/>
                  </a:lnTo>
                  <a:lnTo>
                    <a:pt x="43" y="70"/>
                  </a:lnTo>
                  <a:lnTo>
                    <a:pt x="109" y="70"/>
                  </a:lnTo>
                  <a:lnTo>
                    <a:pt x="112" y="68"/>
                  </a:lnTo>
                  <a:lnTo>
                    <a:pt x="116" y="68"/>
                  </a:lnTo>
                  <a:lnTo>
                    <a:pt x="121" y="63"/>
                  </a:lnTo>
                  <a:lnTo>
                    <a:pt x="121" y="45"/>
                  </a:lnTo>
                  <a:lnTo>
                    <a:pt x="120" y="39"/>
                  </a:lnTo>
                  <a:lnTo>
                    <a:pt x="117" y="34"/>
                  </a:lnTo>
                  <a:lnTo>
                    <a:pt x="113" y="28"/>
                  </a:lnTo>
                  <a:lnTo>
                    <a:pt x="112" y="26"/>
                  </a:lnTo>
                  <a:lnTo>
                    <a:pt x="109" y="23"/>
                  </a:lnTo>
                  <a:lnTo>
                    <a:pt x="106" y="22"/>
                  </a:lnTo>
                  <a:lnTo>
                    <a:pt x="104" y="19"/>
                  </a:lnTo>
                  <a:lnTo>
                    <a:pt x="95" y="16"/>
                  </a:lnTo>
                  <a:lnTo>
                    <a:pt x="84" y="16"/>
                  </a:lnTo>
                  <a:close/>
                  <a:moveTo>
                    <a:pt x="98" y="0"/>
                  </a:moveTo>
                  <a:lnTo>
                    <a:pt x="115" y="1"/>
                  </a:lnTo>
                  <a:lnTo>
                    <a:pt x="128" y="6"/>
                  </a:lnTo>
                  <a:lnTo>
                    <a:pt x="141" y="13"/>
                  </a:lnTo>
                  <a:lnTo>
                    <a:pt x="150" y="23"/>
                  </a:lnTo>
                  <a:lnTo>
                    <a:pt x="159" y="34"/>
                  </a:lnTo>
                  <a:lnTo>
                    <a:pt x="164" y="48"/>
                  </a:lnTo>
                  <a:lnTo>
                    <a:pt x="167" y="61"/>
                  </a:lnTo>
                  <a:lnTo>
                    <a:pt x="168" y="78"/>
                  </a:lnTo>
                  <a:lnTo>
                    <a:pt x="163" y="82"/>
                  </a:lnTo>
                  <a:lnTo>
                    <a:pt x="43" y="82"/>
                  </a:lnTo>
                  <a:lnTo>
                    <a:pt x="44" y="100"/>
                  </a:lnTo>
                  <a:lnTo>
                    <a:pt x="47" y="115"/>
                  </a:lnTo>
                  <a:lnTo>
                    <a:pt x="53" y="130"/>
                  </a:lnTo>
                  <a:lnTo>
                    <a:pt x="60" y="144"/>
                  </a:lnTo>
                  <a:lnTo>
                    <a:pt x="64" y="151"/>
                  </a:lnTo>
                  <a:lnTo>
                    <a:pt x="69" y="157"/>
                  </a:lnTo>
                  <a:lnTo>
                    <a:pt x="80" y="165"/>
                  </a:lnTo>
                  <a:lnTo>
                    <a:pt x="95" y="172"/>
                  </a:lnTo>
                  <a:lnTo>
                    <a:pt x="112" y="173"/>
                  </a:lnTo>
                  <a:lnTo>
                    <a:pt x="131" y="170"/>
                  </a:lnTo>
                  <a:lnTo>
                    <a:pt x="149" y="162"/>
                  </a:lnTo>
                  <a:lnTo>
                    <a:pt x="164" y="148"/>
                  </a:lnTo>
                  <a:lnTo>
                    <a:pt x="171" y="158"/>
                  </a:lnTo>
                  <a:lnTo>
                    <a:pt x="164" y="169"/>
                  </a:lnTo>
                  <a:lnTo>
                    <a:pt x="156" y="179"/>
                  </a:lnTo>
                  <a:lnTo>
                    <a:pt x="150" y="185"/>
                  </a:lnTo>
                  <a:lnTo>
                    <a:pt x="137" y="196"/>
                  </a:lnTo>
                  <a:lnTo>
                    <a:pt x="126" y="203"/>
                  </a:lnTo>
                  <a:lnTo>
                    <a:pt x="113" y="209"/>
                  </a:lnTo>
                  <a:lnTo>
                    <a:pt x="99" y="212"/>
                  </a:lnTo>
                  <a:lnTo>
                    <a:pt x="86" y="213"/>
                  </a:lnTo>
                  <a:lnTo>
                    <a:pt x="66" y="212"/>
                  </a:lnTo>
                  <a:lnTo>
                    <a:pt x="50" y="205"/>
                  </a:lnTo>
                  <a:lnTo>
                    <a:pt x="35" y="194"/>
                  </a:lnTo>
                  <a:lnTo>
                    <a:pt x="22" y="181"/>
                  </a:lnTo>
                  <a:lnTo>
                    <a:pt x="13" y="166"/>
                  </a:lnTo>
                  <a:lnTo>
                    <a:pt x="6" y="148"/>
                  </a:lnTo>
                  <a:lnTo>
                    <a:pt x="2" y="130"/>
                  </a:lnTo>
                  <a:lnTo>
                    <a:pt x="0" y="111"/>
                  </a:lnTo>
                  <a:lnTo>
                    <a:pt x="2" y="90"/>
                  </a:lnTo>
                  <a:lnTo>
                    <a:pt x="7" y="70"/>
                  </a:lnTo>
                  <a:lnTo>
                    <a:pt x="15" y="50"/>
                  </a:lnTo>
                  <a:lnTo>
                    <a:pt x="26" y="34"/>
                  </a:lnTo>
                  <a:lnTo>
                    <a:pt x="40" y="20"/>
                  </a:lnTo>
                  <a:lnTo>
                    <a:pt x="57" y="9"/>
                  </a:lnTo>
                  <a:lnTo>
                    <a:pt x="76" y="2"/>
                  </a:lnTo>
                  <a:lnTo>
                    <a:pt x="98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48" name="Freeform 63"/>
            <p:cNvSpPr>
              <a:spLocks/>
            </p:cNvSpPr>
            <p:nvPr userDrawn="1"/>
          </p:nvSpPr>
          <p:spPr bwMode="auto">
            <a:xfrm>
              <a:off x="2442" y="2611"/>
              <a:ext cx="114" cy="103"/>
            </a:xfrm>
            <a:custGeom>
              <a:avLst/>
              <a:gdLst>
                <a:gd name="T0" fmla="*/ 76 w 229"/>
                <a:gd name="T1" fmla="*/ 4 h 206"/>
                <a:gd name="T2" fmla="*/ 84 w 229"/>
                <a:gd name="T3" fmla="*/ 27 h 206"/>
                <a:gd name="T4" fmla="*/ 97 w 229"/>
                <a:gd name="T5" fmla="*/ 17 h 206"/>
                <a:gd name="T6" fmla="*/ 109 w 229"/>
                <a:gd name="T7" fmla="*/ 11 h 206"/>
                <a:gd name="T8" fmla="*/ 127 w 229"/>
                <a:gd name="T9" fmla="*/ 4 h 206"/>
                <a:gd name="T10" fmla="*/ 139 w 229"/>
                <a:gd name="T11" fmla="*/ 0 h 206"/>
                <a:gd name="T12" fmla="*/ 161 w 229"/>
                <a:gd name="T13" fmla="*/ 1 h 206"/>
                <a:gd name="T14" fmla="*/ 186 w 229"/>
                <a:gd name="T15" fmla="*/ 13 h 206"/>
                <a:gd name="T16" fmla="*/ 200 w 229"/>
                <a:gd name="T17" fmla="*/ 38 h 206"/>
                <a:gd name="T18" fmla="*/ 201 w 229"/>
                <a:gd name="T19" fmla="*/ 184 h 206"/>
                <a:gd name="T20" fmla="*/ 208 w 229"/>
                <a:gd name="T21" fmla="*/ 191 h 206"/>
                <a:gd name="T22" fmla="*/ 229 w 229"/>
                <a:gd name="T23" fmla="*/ 192 h 206"/>
                <a:gd name="T24" fmla="*/ 215 w 229"/>
                <a:gd name="T25" fmla="*/ 206 h 206"/>
                <a:gd name="T26" fmla="*/ 152 w 229"/>
                <a:gd name="T27" fmla="*/ 205 h 206"/>
                <a:gd name="T28" fmla="*/ 126 w 229"/>
                <a:gd name="T29" fmla="*/ 206 h 206"/>
                <a:gd name="T30" fmla="*/ 142 w 229"/>
                <a:gd name="T31" fmla="*/ 192 h 206"/>
                <a:gd name="T32" fmla="*/ 146 w 229"/>
                <a:gd name="T33" fmla="*/ 191 h 206"/>
                <a:gd name="T34" fmla="*/ 150 w 229"/>
                <a:gd name="T35" fmla="*/ 185 h 206"/>
                <a:gd name="T36" fmla="*/ 152 w 229"/>
                <a:gd name="T37" fmla="*/ 70 h 206"/>
                <a:gd name="T38" fmla="*/ 148 w 229"/>
                <a:gd name="T39" fmla="*/ 48 h 206"/>
                <a:gd name="T40" fmla="*/ 131 w 229"/>
                <a:gd name="T41" fmla="*/ 35 h 206"/>
                <a:gd name="T42" fmla="*/ 106 w 229"/>
                <a:gd name="T43" fmla="*/ 34 h 206"/>
                <a:gd name="T44" fmla="*/ 88 w 229"/>
                <a:gd name="T45" fmla="*/ 41 h 206"/>
                <a:gd name="T46" fmla="*/ 76 w 229"/>
                <a:gd name="T47" fmla="*/ 48 h 206"/>
                <a:gd name="T48" fmla="*/ 77 w 229"/>
                <a:gd name="T49" fmla="*/ 190 h 206"/>
                <a:gd name="T50" fmla="*/ 83 w 229"/>
                <a:gd name="T51" fmla="*/ 191 h 206"/>
                <a:gd name="T52" fmla="*/ 105 w 229"/>
                <a:gd name="T53" fmla="*/ 192 h 206"/>
                <a:gd name="T54" fmla="*/ 91 w 229"/>
                <a:gd name="T55" fmla="*/ 206 h 206"/>
                <a:gd name="T56" fmla="*/ 26 w 229"/>
                <a:gd name="T57" fmla="*/ 205 h 206"/>
                <a:gd name="T58" fmla="*/ 0 w 229"/>
                <a:gd name="T59" fmla="*/ 206 h 206"/>
                <a:gd name="T60" fmla="*/ 18 w 229"/>
                <a:gd name="T61" fmla="*/ 192 h 206"/>
                <a:gd name="T62" fmla="*/ 22 w 229"/>
                <a:gd name="T63" fmla="*/ 191 h 206"/>
                <a:gd name="T64" fmla="*/ 25 w 229"/>
                <a:gd name="T65" fmla="*/ 187 h 206"/>
                <a:gd name="T66" fmla="*/ 26 w 229"/>
                <a:gd name="T67" fmla="*/ 48 h 206"/>
                <a:gd name="T68" fmla="*/ 17 w 229"/>
                <a:gd name="T69" fmla="*/ 41 h 206"/>
                <a:gd name="T70" fmla="*/ 0 w 229"/>
                <a:gd name="T71" fmla="*/ 37 h 206"/>
                <a:gd name="T72" fmla="*/ 10 w 229"/>
                <a:gd name="T73" fmla="*/ 23 h 206"/>
                <a:gd name="T74" fmla="*/ 36 w 229"/>
                <a:gd name="T75" fmla="*/ 15 h 206"/>
                <a:gd name="T76" fmla="*/ 46 w 229"/>
                <a:gd name="T77" fmla="*/ 12 h 206"/>
                <a:gd name="T78" fmla="*/ 66 w 229"/>
                <a:gd name="T79" fmla="*/ 2 h 2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229" h="206">
                  <a:moveTo>
                    <a:pt x="72" y="0"/>
                  </a:moveTo>
                  <a:lnTo>
                    <a:pt x="76" y="4"/>
                  </a:lnTo>
                  <a:lnTo>
                    <a:pt x="76" y="33"/>
                  </a:lnTo>
                  <a:lnTo>
                    <a:pt x="84" y="27"/>
                  </a:lnTo>
                  <a:lnTo>
                    <a:pt x="91" y="22"/>
                  </a:lnTo>
                  <a:lnTo>
                    <a:pt x="97" y="17"/>
                  </a:lnTo>
                  <a:lnTo>
                    <a:pt x="102" y="15"/>
                  </a:lnTo>
                  <a:lnTo>
                    <a:pt x="109" y="11"/>
                  </a:lnTo>
                  <a:lnTo>
                    <a:pt x="120" y="5"/>
                  </a:lnTo>
                  <a:lnTo>
                    <a:pt x="127" y="4"/>
                  </a:lnTo>
                  <a:lnTo>
                    <a:pt x="132" y="1"/>
                  </a:lnTo>
                  <a:lnTo>
                    <a:pt x="139" y="0"/>
                  </a:lnTo>
                  <a:lnTo>
                    <a:pt x="146" y="0"/>
                  </a:lnTo>
                  <a:lnTo>
                    <a:pt x="161" y="1"/>
                  </a:lnTo>
                  <a:lnTo>
                    <a:pt x="174" y="5"/>
                  </a:lnTo>
                  <a:lnTo>
                    <a:pt x="186" y="13"/>
                  </a:lnTo>
                  <a:lnTo>
                    <a:pt x="194" y="24"/>
                  </a:lnTo>
                  <a:lnTo>
                    <a:pt x="200" y="38"/>
                  </a:lnTo>
                  <a:lnTo>
                    <a:pt x="201" y="57"/>
                  </a:lnTo>
                  <a:lnTo>
                    <a:pt x="201" y="184"/>
                  </a:lnTo>
                  <a:lnTo>
                    <a:pt x="203" y="188"/>
                  </a:lnTo>
                  <a:lnTo>
                    <a:pt x="208" y="191"/>
                  </a:lnTo>
                  <a:lnTo>
                    <a:pt x="212" y="192"/>
                  </a:lnTo>
                  <a:lnTo>
                    <a:pt x="229" y="192"/>
                  </a:lnTo>
                  <a:lnTo>
                    <a:pt x="229" y="206"/>
                  </a:lnTo>
                  <a:lnTo>
                    <a:pt x="215" y="206"/>
                  </a:lnTo>
                  <a:lnTo>
                    <a:pt x="203" y="205"/>
                  </a:lnTo>
                  <a:lnTo>
                    <a:pt x="152" y="205"/>
                  </a:lnTo>
                  <a:lnTo>
                    <a:pt x="138" y="206"/>
                  </a:lnTo>
                  <a:lnTo>
                    <a:pt x="126" y="206"/>
                  </a:lnTo>
                  <a:lnTo>
                    <a:pt x="126" y="192"/>
                  </a:lnTo>
                  <a:lnTo>
                    <a:pt x="142" y="192"/>
                  </a:lnTo>
                  <a:lnTo>
                    <a:pt x="143" y="191"/>
                  </a:lnTo>
                  <a:lnTo>
                    <a:pt x="146" y="191"/>
                  </a:lnTo>
                  <a:lnTo>
                    <a:pt x="149" y="188"/>
                  </a:lnTo>
                  <a:lnTo>
                    <a:pt x="150" y="185"/>
                  </a:lnTo>
                  <a:lnTo>
                    <a:pt x="152" y="181"/>
                  </a:lnTo>
                  <a:lnTo>
                    <a:pt x="152" y="70"/>
                  </a:lnTo>
                  <a:lnTo>
                    <a:pt x="150" y="57"/>
                  </a:lnTo>
                  <a:lnTo>
                    <a:pt x="148" y="48"/>
                  </a:lnTo>
                  <a:lnTo>
                    <a:pt x="142" y="41"/>
                  </a:lnTo>
                  <a:lnTo>
                    <a:pt x="131" y="35"/>
                  </a:lnTo>
                  <a:lnTo>
                    <a:pt x="117" y="33"/>
                  </a:lnTo>
                  <a:lnTo>
                    <a:pt x="106" y="34"/>
                  </a:lnTo>
                  <a:lnTo>
                    <a:pt x="95" y="38"/>
                  </a:lnTo>
                  <a:lnTo>
                    <a:pt x="88" y="41"/>
                  </a:lnTo>
                  <a:lnTo>
                    <a:pt x="81" y="45"/>
                  </a:lnTo>
                  <a:lnTo>
                    <a:pt x="76" y="48"/>
                  </a:lnTo>
                  <a:lnTo>
                    <a:pt x="76" y="187"/>
                  </a:lnTo>
                  <a:lnTo>
                    <a:pt x="77" y="190"/>
                  </a:lnTo>
                  <a:lnTo>
                    <a:pt x="80" y="191"/>
                  </a:lnTo>
                  <a:lnTo>
                    <a:pt x="83" y="191"/>
                  </a:lnTo>
                  <a:lnTo>
                    <a:pt x="87" y="192"/>
                  </a:lnTo>
                  <a:lnTo>
                    <a:pt x="105" y="192"/>
                  </a:lnTo>
                  <a:lnTo>
                    <a:pt x="105" y="206"/>
                  </a:lnTo>
                  <a:lnTo>
                    <a:pt x="91" y="206"/>
                  </a:lnTo>
                  <a:lnTo>
                    <a:pt x="79" y="205"/>
                  </a:lnTo>
                  <a:lnTo>
                    <a:pt x="26" y="205"/>
                  </a:lnTo>
                  <a:lnTo>
                    <a:pt x="13" y="206"/>
                  </a:lnTo>
                  <a:lnTo>
                    <a:pt x="0" y="206"/>
                  </a:lnTo>
                  <a:lnTo>
                    <a:pt x="0" y="192"/>
                  </a:lnTo>
                  <a:lnTo>
                    <a:pt x="18" y="192"/>
                  </a:lnTo>
                  <a:lnTo>
                    <a:pt x="20" y="191"/>
                  </a:lnTo>
                  <a:lnTo>
                    <a:pt x="22" y="191"/>
                  </a:lnTo>
                  <a:lnTo>
                    <a:pt x="24" y="190"/>
                  </a:lnTo>
                  <a:lnTo>
                    <a:pt x="25" y="187"/>
                  </a:lnTo>
                  <a:lnTo>
                    <a:pt x="26" y="185"/>
                  </a:lnTo>
                  <a:lnTo>
                    <a:pt x="26" y="48"/>
                  </a:lnTo>
                  <a:lnTo>
                    <a:pt x="21" y="42"/>
                  </a:lnTo>
                  <a:lnTo>
                    <a:pt x="17" y="41"/>
                  </a:lnTo>
                  <a:lnTo>
                    <a:pt x="13" y="41"/>
                  </a:lnTo>
                  <a:lnTo>
                    <a:pt x="0" y="37"/>
                  </a:lnTo>
                  <a:lnTo>
                    <a:pt x="0" y="26"/>
                  </a:lnTo>
                  <a:lnTo>
                    <a:pt x="10" y="23"/>
                  </a:lnTo>
                  <a:lnTo>
                    <a:pt x="32" y="17"/>
                  </a:lnTo>
                  <a:lnTo>
                    <a:pt x="36" y="15"/>
                  </a:lnTo>
                  <a:lnTo>
                    <a:pt x="42" y="13"/>
                  </a:lnTo>
                  <a:lnTo>
                    <a:pt x="46" y="12"/>
                  </a:lnTo>
                  <a:lnTo>
                    <a:pt x="62" y="4"/>
                  </a:lnTo>
                  <a:lnTo>
                    <a:pt x="66" y="2"/>
                  </a:lnTo>
                  <a:lnTo>
                    <a:pt x="72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49" name="Freeform 64"/>
            <p:cNvSpPr>
              <a:spLocks/>
            </p:cNvSpPr>
            <p:nvPr userDrawn="1"/>
          </p:nvSpPr>
          <p:spPr bwMode="auto">
            <a:xfrm>
              <a:off x="2581" y="2544"/>
              <a:ext cx="115" cy="170"/>
            </a:xfrm>
            <a:custGeom>
              <a:avLst/>
              <a:gdLst>
                <a:gd name="T0" fmla="*/ 76 w 231"/>
                <a:gd name="T1" fmla="*/ 4 h 340"/>
                <a:gd name="T2" fmla="*/ 81 w 231"/>
                <a:gd name="T3" fmla="*/ 234 h 340"/>
                <a:gd name="T4" fmla="*/ 142 w 231"/>
                <a:gd name="T5" fmla="*/ 180 h 340"/>
                <a:gd name="T6" fmla="*/ 150 w 231"/>
                <a:gd name="T7" fmla="*/ 171 h 340"/>
                <a:gd name="T8" fmla="*/ 154 w 231"/>
                <a:gd name="T9" fmla="*/ 162 h 340"/>
                <a:gd name="T10" fmla="*/ 147 w 231"/>
                <a:gd name="T11" fmla="*/ 156 h 340"/>
                <a:gd name="T12" fmla="*/ 132 w 231"/>
                <a:gd name="T13" fmla="*/ 154 h 340"/>
                <a:gd name="T14" fmla="*/ 157 w 231"/>
                <a:gd name="T15" fmla="*/ 142 h 340"/>
                <a:gd name="T16" fmla="*/ 224 w 231"/>
                <a:gd name="T17" fmla="*/ 140 h 340"/>
                <a:gd name="T18" fmla="*/ 219 w 231"/>
                <a:gd name="T19" fmla="*/ 154 h 340"/>
                <a:gd name="T20" fmla="*/ 197 w 231"/>
                <a:gd name="T21" fmla="*/ 158 h 340"/>
                <a:gd name="T22" fmla="*/ 176 w 231"/>
                <a:gd name="T23" fmla="*/ 171 h 340"/>
                <a:gd name="T24" fmla="*/ 164 w 231"/>
                <a:gd name="T25" fmla="*/ 180 h 340"/>
                <a:gd name="T26" fmla="*/ 200 w 231"/>
                <a:gd name="T27" fmla="*/ 308 h 340"/>
                <a:gd name="T28" fmla="*/ 218 w 231"/>
                <a:gd name="T29" fmla="*/ 325 h 340"/>
                <a:gd name="T30" fmla="*/ 231 w 231"/>
                <a:gd name="T31" fmla="*/ 326 h 340"/>
                <a:gd name="T32" fmla="*/ 220 w 231"/>
                <a:gd name="T33" fmla="*/ 340 h 340"/>
                <a:gd name="T34" fmla="*/ 175 w 231"/>
                <a:gd name="T35" fmla="*/ 339 h 340"/>
                <a:gd name="T36" fmla="*/ 158 w 231"/>
                <a:gd name="T37" fmla="*/ 340 h 340"/>
                <a:gd name="T38" fmla="*/ 156 w 231"/>
                <a:gd name="T39" fmla="*/ 336 h 340"/>
                <a:gd name="T40" fmla="*/ 150 w 231"/>
                <a:gd name="T41" fmla="*/ 329 h 340"/>
                <a:gd name="T42" fmla="*/ 136 w 231"/>
                <a:gd name="T43" fmla="*/ 311 h 340"/>
                <a:gd name="T44" fmla="*/ 112 w 231"/>
                <a:gd name="T45" fmla="*/ 280 h 340"/>
                <a:gd name="T46" fmla="*/ 98 w 231"/>
                <a:gd name="T47" fmla="*/ 260 h 340"/>
                <a:gd name="T48" fmla="*/ 85 w 231"/>
                <a:gd name="T49" fmla="*/ 249 h 340"/>
                <a:gd name="T50" fmla="*/ 80 w 231"/>
                <a:gd name="T51" fmla="*/ 248 h 340"/>
                <a:gd name="T52" fmla="*/ 77 w 231"/>
                <a:gd name="T53" fmla="*/ 252 h 340"/>
                <a:gd name="T54" fmla="*/ 76 w 231"/>
                <a:gd name="T55" fmla="*/ 317 h 340"/>
                <a:gd name="T56" fmla="*/ 80 w 231"/>
                <a:gd name="T57" fmla="*/ 324 h 340"/>
                <a:gd name="T58" fmla="*/ 90 w 231"/>
                <a:gd name="T59" fmla="*/ 326 h 340"/>
                <a:gd name="T60" fmla="*/ 103 w 231"/>
                <a:gd name="T61" fmla="*/ 340 h 340"/>
                <a:gd name="T62" fmla="*/ 76 w 231"/>
                <a:gd name="T63" fmla="*/ 339 h 340"/>
                <a:gd name="T64" fmla="*/ 0 w 231"/>
                <a:gd name="T65" fmla="*/ 340 h 340"/>
                <a:gd name="T66" fmla="*/ 14 w 231"/>
                <a:gd name="T67" fmla="*/ 326 h 340"/>
                <a:gd name="T68" fmla="*/ 23 w 231"/>
                <a:gd name="T69" fmla="*/ 321 h 340"/>
                <a:gd name="T70" fmla="*/ 26 w 231"/>
                <a:gd name="T71" fmla="*/ 52 h 340"/>
                <a:gd name="T72" fmla="*/ 23 w 231"/>
                <a:gd name="T73" fmla="*/ 48 h 340"/>
                <a:gd name="T74" fmla="*/ 18 w 231"/>
                <a:gd name="T75" fmla="*/ 44 h 340"/>
                <a:gd name="T76" fmla="*/ 7 w 231"/>
                <a:gd name="T77" fmla="*/ 40 h 340"/>
                <a:gd name="T78" fmla="*/ 3 w 231"/>
                <a:gd name="T79" fmla="*/ 38 h 340"/>
                <a:gd name="T80" fmla="*/ 0 w 231"/>
                <a:gd name="T81" fmla="*/ 27 h 340"/>
                <a:gd name="T82" fmla="*/ 34 w 231"/>
                <a:gd name="T83" fmla="*/ 15 h 340"/>
                <a:gd name="T84" fmla="*/ 72 w 231"/>
                <a:gd name="T85" fmla="*/ 0 h 3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231" h="340">
                  <a:moveTo>
                    <a:pt x="72" y="0"/>
                  </a:moveTo>
                  <a:lnTo>
                    <a:pt x="76" y="4"/>
                  </a:lnTo>
                  <a:lnTo>
                    <a:pt x="76" y="235"/>
                  </a:lnTo>
                  <a:lnTo>
                    <a:pt x="81" y="234"/>
                  </a:lnTo>
                  <a:lnTo>
                    <a:pt x="88" y="231"/>
                  </a:lnTo>
                  <a:lnTo>
                    <a:pt x="142" y="180"/>
                  </a:lnTo>
                  <a:lnTo>
                    <a:pt x="146" y="175"/>
                  </a:lnTo>
                  <a:lnTo>
                    <a:pt x="150" y="171"/>
                  </a:lnTo>
                  <a:lnTo>
                    <a:pt x="153" y="167"/>
                  </a:lnTo>
                  <a:lnTo>
                    <a:pt x="154" y="162"/>
                  </a:lnTo>
                  <a:lnTo>
                    <a:pt x="151" y="157"/>
                  </a:lnTo>
                  <a:lnTo>
                    <a:pt x="147" y="156"/>
                  </a:lnTo>
                  <a:lnTo>
                    <a:pt x="142" y="154"/>
                  </a:lnTo>
                  <a:lnTo>
                    <a:pt x="132" y="154"/>
                  </a:lnTo>
                  <a:lnTo>
                    <a:pt x="132" y="140"/>
                  </a:lnTo>
                  <a:lnTo>
                    <a:pt x="157" y="142"/>
                  </a:lnTo>
                  <a:lnTo>
                    <a:pt x="202" y="142"/>
                  </a:lnTo>
                  <a:lnTo>
                    <a:pt x="224" y="140"/>
                  </a:lnTo>
                  <a:lnTo>
                    <a:pt x="224" y="154"/>
                  </a:lnTo>
                  <a:lnTo>
                    <a:pt x="219" y="154"/>
                  </a:lnTo>
                  <a:lnTo>
                    <a:pt x="208" y="156"/>
                  </a:lnTo>
                  <a:lnTo>
                    <a:pt x="197" y="158"/>
                  </a:lnTo>
                  <a:lnTo>
                    <a:pt x="186" y="164"/>
                  </a:lnTo>
                  <a:lnTo>
                    <a:pt x="176" y="171"/>
                  </a:lnTo>
                  <a:lnTo>
                    <a:pt x="171" y="175"/>
                  </a:lnTo>
                  <a:lnTo>
                    <a:pt x="164" y="180"/>
                  </a:lnTo>
                  <a:lnTo>
                    <a:pt x="127" y="218"/>
                  </a:lnTo>
                  <a:lnTo>
                    <a:pt x="200" y="308"/>
                  </a:lnTo>
                  <a:lnTo>
                    <a:pt x="213" y="322"/>
                  </a:lnTo>
                  <a:lnTo>
                    <a:pt x="218" y="325"/>
                  </a:lnTo>
                  <a:lnTo>
                    <a:pt x="223" y="326"/>
                  </a:lnTo>
                  <a:lnTo>
                    <a:pt x="231" y="326"/>
                  </a:lnTo>
                  <a:lnTo>
                    <a:pt x="231" y="340"/>
                  </a:lnTo>
                  <a:lnTo>
                    <a:pt x="220" y="340"/>
                  </a:lnTo>
                  <a:lnTo>
                    <a:pt x="211" y="339"/>
                  </a:lnTo>
                  <a:lnTo>
                    <a:pt x="175" y="339"/>
                  </a:lnTo>
                  <a:lnTo>
                    <a:pt x="167" y="340"/>
                  </a:lnTo>
                  <a:lnTo>
                    <a:pt x="158" y="340"/>
                  </a:lnTo>
                  <a:lnTo>
                    <a:pt x="157" y="339"/>
                  </a:lnTo>
                  <a:lnTo>
                    <a:pt x="156" y="336"/>
                  </a:lnTo>
                  <a:lnTo>
                    <a:pt x="153" y="333"/>
                  </a:lnTo>
                  <a:lnTo>
                    <a:pt x="150" y="329"/>
                  </a:lnTo>
                  <a:lnTo>
                    <a:pt x="142" y="318"/>
                  </a:lnTo>
                  <a:lnTo>
                    <a:pt x="136" y="311"/>
                  </a:lnTo>
                  <a:lnTo>
                    <a:pt x="120" y="289"/>
                  </a:lnTo>
                  <a:lnTo>
                    <a:pt x="112" y="280"/>
                  </a:lnTo>
                  <a:lnTo>
                    <a:pt x="105" y="268"/>
                  </a:lnTo>
                  <a:lnTo>
                    <a:pt x="98" y="260"/>
                  </a:lnTo>
                  <a:lnTo>
                    <a:pt x="88" y="251"/>
                  </a:lnTo>
                  <a:lnTo>
                    <a:pt x="85" y="249"/>
                  </a:lnTo>
                  <a:lnTo>
                    <a:pt x="84" y="248"/>
                  </a:lnTo>
                  <a:lnTo>
                    <a:pt x="80" y="248"/>
                  </a:lnTo>
                  <a:lnTo>
                    <a:pt x="79" y="249"/>
                  </a:lnTo>
                  <a:lnTo>
                    <a:pt x="77" y="252"/>
                  </a:lnTo>
                  <a:lnTo>
                    <a:pt x="76" y="256"/>
                  </a:lnTo>
                  <a:lnTo>
                    <a:pt x="76" y="317"/>
                  </a:lnTo>
                  <a:lnTo>
                    <a:pt x="77" y="321"/>
                  </a:lnTo>
                  <a:lnTo>
                    <a:pt x="80" y="324"/>
                  </a:lnTo>
                  <a:lnTo>
                    <a:pt x="84" y="325"/>
                  </a:lnTo>
                  <a:lnTo>
                    <a:pt x="90" y="326"/>
                  </a:lnTo>
                  <a:lnTo>
                    <a:pt x="103" y="326"/>
                  </a:lnTo>
                  <a:lnTo>
                    <a:pt x="103" y="340"/>
                  </a:lnTo>
                  <a:lnTo>
                    <a:pt x="90" y="340"/>
                  </a:lnTo>
                  <a:lnTo>
                    <a:pt x="76" y="339"/>
                  </a:lnTo>
                  <a:lnTo>
                    <a:pt x="25" y="339"/>
                  </a:lnTo>
                  <a:lnTo>
                    <a:pt x="0" y="340"/>
                  </a:lnTo>
                  <a:lnTo>
                    <a:pt x="0" y="326"/>
                  </a:lnTo>
                  <a:lnTo>
                    <a:pt x="14" y="326"/>
                  </a:lnTo>
                  <a:lnTo>
                    <a:pt x="22" y="324"/>
                  </a:lnTo>
                  <a:lnTo>
                    <a:pt x="23" y="321"/>
                  </a:lnTo>
                  <a:lnTo>
                    <a:pt x="26" y="317"/>
                  </a:lnTo>
                  <a:lnTo>
                    <a:pt x="26" y="52"/>
                  </a:lnTo>
                  <a:lnTo>
                    <a:pt x="25" y="49"/>
                  </a:lnTo>
                  <a:lnTo>
                    <a:pt x="23" y="48"/>
                  </a:lnTo>
                  <a:lnTo>
                    <a:pt x="21" y="47"/>
                  </a:lnTo>
                  <a:lnTo>
                    <a:pt x="18" y="44"/>
                  </a:lnTo>
                  <a:lnTo>
                    <a:pt x="15" y="43"/>
                  </a:lnTo>
                  <a:lnTo>
                    <a:pt x="7" y="40"/>
                  </a:lnTo>
                  <a:lnTo>
                    <a:pt x="4" y="40"/>
                  </a:lnTo>
                  <a:lnTo>
                    <a:pt x="3" y="38"/>
                  </a:lnTo>
                  <a:lnTo>
                    <a:pt x="0" y="37"/>
                  </a:lnTo>
                  <a:lnTo>
                    <a:pt x="0" y="27"/>
                  </a:lnTo>
                  <a:lnTo>
                    <a:pt x="17" y="22"/>
                  </a:lnTo>
                  <a:lnTo>
                    <a:pt x="34" y="15"/>
                  </a:lnTo>
                  <a:lnTo>
                    <a:pt x="54" y="8"/>
                  </a:lnTo>
                  <a:lnTo>
                    <a:pt x="72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50" name="Freeform 65"/>
            <p:cNvSpPr>
              <a:spLocks/>
            </p:cNvSpPr>
            <p:nvPr userDrawn="1"/>
          </p:nvSpPr>
          <p:spPr bwMode="auto">
            <a:xfrm>
              <a:off x="2718" y="2611"/>
              <a:ext cx="79" cy="103"/>
            </a:xfrm>
            <a:custGeom>
              <a:avLst/>
              <a:gdLst>
                <a:gd name="T0" fmla="*/ 79 w 158"/>
                <a:gd name="T1" fmla="*/ 2 h 206"/>
                <a:gd name="T2" fmla="*/ 80 w 158"/>
                <a:gd name="T3" fmla="*/ 34 h 206"/>
                <a:gd name="T4" fmla="*/ 84 w 158"/>
                <a:gd name="T5" fmla="*/ 27 h 206"/>
                <a:gd name="T6" fmla="*/ 92 w 158"/>
                <a:gd name="T7" fmla="*/ 17 h 206"/>
                <a:gd name="T8" fmla="*/ 103 w 158"/>
                <a:gd name="T9" fmla="*/ 8 h 206"/>
                <a:gd name="T10" fmla="*/ 114 w 158"/>
                <a:gd name="T11" fmla="*/ 4 h 206"/>
                <a:gd name="T12" fmla="*/ 124 w 158"/>
                <a:gd name="T13" fmla="*/ 0 h 206"/>
                <a:gd name="T14" fmla="*/ 145 w 158"/>
                <a:gd name="T15" fmla="*/ 2 h 206"/>
                <a:gd name="T16" fmla="*/ 154 w 158"/>
                <a:gd name="T17" fmla="*/ 9 h 206"/>
                <a:gd name="T18" fmla="*/ 158 w 158"/>
                <a:gd name="T19" fmla="*/ 19 h 206"/>
                <a:gd name="T20" fmla="*/ 157 w 158"/>
                <a:gd name="T21" fmla="*/ 38 h 206"/>
                <a:gd name="T22" fmla="*/ 140 w 158"/>
                <a:gd name="T23" fmla="*/ 52 h 206"/>
                <a:gd name="T24" fmla="*/ 118 w 158"/>
                <a:gd name="T25" fmla="*/ 46 h 206"/>
                <a:gd name="T26" fmla="*/ 114 w 158"/>
                <a:gd name="T27" fmla="*/ 42 h 206"/>
                <a:gd name="T28" fmla="*/ 112 w 158"/>
                <a:gd name="T29" fmla="*/ 38 h 206"/>
                <a:gd name="T30" fmla="*/ 92 w 158"/>
                <a:gd name="T31" fmla="*/ 38 h 206"/>
                <a:gd name="T32" fmla="*/ 80 w 158"/>
                <a:gd name="T33" fmla="*/ 52 h 206"/>
                <a:gd name="T34" fmla="*/ 79 w 158"/>
                <a:gd name="T35" fmla="*/ 187 h 206"/>
                <a:gd name="T36" fmla="*/ 83 w 158"/>
                <a:gd name="T37" fmla="*/ 191 h 206"/>
                <a:gd name="T38" fmla="*/ 96 w 158"/>
                <a:gd name="T39" fmla="*/ 192 h 206"/>
                <a:gd name="T40" fmla="*/ 118 w 158"/>
                <a:gd name="T41" fmla="*/ 206 h 206"/>
                <a:gd name="T42" fmla="*/ 87 w 158"/>
                <a:gd name="T43" fmla="*/ 205 h 206"/>
                <a:gd name="T44" fmla="*/ 14 w 158"/>
                <a:gd name="T45" fmla="*/ 206 h 206"/>
                <a:gd name="T46" fmla="*/ 0 w 158"/>
                <a:gd name="T47" fmla="*/ 192 h 206"/>
                <a:gd name="T48" fmla="*/ 22 w 158"/>
                <a:gd name="T49" fmla="*/ 191 h 206"/>
                <a:gd name="T50" fmla="*/ 29 w 158"/>
                <a:gd name="T51" fmla="*/ 185 h 206"/>
                <a:gd name="T52" fmla="*/ 26 w 158"/>
                <a:gd name="T53" fmla="*/ 45 h 206"/>
                <a:gd name="T54" fmla="*/ 15 w 158"/>
                <a:gd name="T55" fmla="*/ 39 h 206"/>
                <a:gd name="T56" fmla="*/ 10 w 158"/>
                <a:gd name="T57" fmla="*/ 38 h 206"/>
                <a:gd name="T58" fmla="*/ 0 w 158"/>
                <a:gd name="T59" fmla="*/ 37 h 206"/>
                <a:gd name="T60" fmla="*/ 18 w 158"/>
                <a:gd name="T61" fmla="*/ 22 h 206"/>
                <a:gd name="T62" fmla="*/ 54 w 158"/>
                <a:gd name="T63" fmla="*/ 8 h 2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58" h="206">
                  <a:moveTo>
                    <a:pt x="73" y="0"/>
                  </a:moveTo>
                  <a:lnTo>
                    <a:pt x="79" y="2"/>
                  </a:lnTo>
                  <a:lnTo>
                    <a:pt x="79" y="34"/>
                  </a:lnTo>
                  <a:lnTo>
                    <a:pt x="80" y="34"/>
                  </a:lnTo>
                  <a:lnTo>
                    <a:pt x="81" y="30"/>
                  </a:lnTo>
                  <a:lnTo>
                    <a:pt x="84" y="27"/>
                  </a:lnTo>
                  <a:lnTo>
                    <a:pt x="87" y="23"/>
                  </a:lnTo>
                  <a:lnTo>
                    <a:pt x="92" y="17"/>
                  </a:lnTo>
                  <a:lnTo>
                    <a:pt x="99" y="12"/>
                  </a:lnTo>
                  <a:lnTo>
                    <a:pt x="103" y="8"/>
                  </a:lnTo>
                  <a:lnTo>
                    <a:pt x="109" y="5"/>
                  </a:lnTo>
                  <a:lnTo>
                    <a:pt x="114" y="4"/>
                  </a:lnTo>
                  <a:lnTo>
                    <a:pt x="118" y="1"/>
                  </a:lnTo>
                  <a:lnTo>
                    <a:pt x="124" y="0"/>
                  </a:lnTo>
                  <a:lnTo>
                    <a:pt x="131" y="0"/>
                  </a:lnTo>
                  <a:lnTo>
                    <a:pt x="145" y="2"/>
                  </a:lnTo>
                  <a:lnTo>
                    <a:pt x="150" y="6"/>
                  </a:lnTo>
                  <a:lnTo>
                    <a:pt x="154" y="9"/>
                  </a:lnTo>
                  <a:lnTo>
                    <a:pt x="156" y="15"/>
                  </a:lnTo>
                  <a:lnTo>
                    <a:pt x="158" y="19"/>
                  </a:lnTo>
                  <a:lnTo>
                    <a:pt x="158" y="33"/>
                  </a:lnTo>
                  <a:lnTo>
                    <a:pt x="157" y="38"/>
                  </a:lnTo>
                  <a:lnTo>
                    <a:pt x="152" y="46"/>
                  </a:lnTo>
                  <a:lnTo>
                    <a:pt x="140" y="52"/>
                  </a:lnTo>
                  <a:lnTo>
                    <a:pt x="129" y="52"/>
                  </a:lnTo>
                  <a:lnTo>
                    <a:pt x="118" y="46"/>
                  </a:lnTo>
                  <a:lnTo>
                    <a:pt x="117" y="44"/>
                  </a:lnTo>
                  <a:lnTo>
                    <a:pt x="114" y="42"/>
                  </a:lnTo>
                  <a:lnTo>
                    <a:pt x="113" y="39"/>
                  </a:lnTo>
                  <a:lnTo>
                    <a:pt x="112" y="38"/>
                  </a:lnTo>
                  <a:lnTo>
                    <a:pt x="103" y="35"/>
                  </a:lnTo>
                  <a:lnTo>
                    <a:pt x="92" y="38"/>
                  </a:lnTo>
                  <a:lnTo>
                    <a:pt x="87" y="42"/>
                  </a:lnTo>
                  <a:lnTo>
                    <a:pt x="80" y="52"/>
                  </a:lnTo>
                  <a:lnTo>
                    <a:pt x="79" y="66"/>
                  </a:lnTo>
                  <a:lnTo>
                    <a:pt x="79" y="187"/>
                  </a:lnTo>
                  <a:lnTo>
                    <a:pt x="80" y="190"/>
                  </a:lnTo>
                  <a:lnTo>
                    <a:pt x="83" y="191"/>
                  </a:lnTo>
                  <a:lnTo>
                    <a:pt x="87" y="191"/>
                  </a:lnTo>
                  <a:lnTo>
                    <a:pt x="96" y="192"/>
                  </a:lnTo>
                  <a:lnTo>
                    <a:pt x="118" y="192"/>
                  </a:lnTo>
                  <a:lnTo>
                    <a:pt x="118" y="206"/>
                  </a:lnTo>
                  <a:lnTo>
                    <a:pt x="102" y="206"/>
                  </a:lnTo>
                  <a:lnTo>
                    <a:pt x="87" y="205"/>
                  </a:lnTo>
                  <a:lnTo>
                    <a:pt x="28" y="205"/>
                  </a:lnTo>
                  <a:lnTo>
                    <a:pt x="14" y="206"/>
                  </a:lnTo>
                  <a:lnTo>
                    <a:pt x="0" y="206"/>
                  </a:lnTo>
                  <a:lnTo>
                    <a:pt x="0" y="192"/>
                  </a:lnTo>
                  <a:lnTo>
                    <a:pt x="18" y="192"/>
                  </a:lnTo>
                  <a:lnTo>
                    <a:pt x="22" y="191"/>
                  </a:lnTo>
                  <a:lnTo>
                    <a:pt x="28" y="188"/>
                  </a:lnTo>
                  <a:lnTo>
                    <a:pt x="29" y="185"/>
                  </a:lnTo>
                  <a:lnTo>
                    <a:pt x="29" y="53"/>
                  </a:lnTo>
                  <a:lnTo>
                    <a:pt x="26" y="45"/>
                  </a:lnTo>
                  <a:lnTo>
                    <a:pt x="23" y="42"/>
                  </a:lnTo>
                  <a:lnTo>
                    <a:pt x="15" y="39"/>
                  </a:lnTo>
                  <a:lnTo>
                    <a:pt x="12" y="39"/>
                  </a:lnTo>
                  <a:lnTo>
                    <a:pt x="10" y="38"/>
                  </a:lnTo>
                  <a:lnTo>
                    <a:pt x="4" y="38"/>
                  </a:lnTo>
                  <a:lnTo>
                    <a:pt x="0" y="37"/>
                  </a:lnTo>
                  <a:lnTo>
                    <a:pt x="0" y="26"/>
                  </a:lnTo>
                  <a:lnTo>
                    <a:pt x="18" y="22"/>
                  </a:lnTo>
                  <a:lnTo>
                    <a:pt x="36" y="16"/>
                  </a:lnTo>
                  <a:lnTo>
                    <a:pt x="54" y="8"/>
                  </a:lnTo>
                  <a:lnTo>
                    <a:pt x="73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51" name="Freeform 66"/>
            <p:cNvSpPr>
              <a:spLocks noEditPoints="1"/>
            </p:cNvSpPr>
            <p:nvPr userDrawn="1"/>
          </p:nvSpPr>
          <p:spPr bwMode="auto">
            <a:xfrm>
              <a:off x="2816" y="2611"/>
              <a:ext cx="86" cy="107"/>
            </a:xfrm>
            <a:custGeom>
              <a:avLst/>
              <a:gdLst>
                <a:gd name="T0" fmla="*/ 78 w 172"/>
                <a:gd name="T1" fmla="*/ 17 h 213"/>
                <a:gd name="T2" fmla="*/ 63 w 172"/>
                <a:gd name="T3" fmla="*/ 27 h 213"/>
                <a:gd name="T4" fmla="*/ 55 w 172"/>
                <a:gd name="T5" fmla="*/ 37 h 213"/>
                <a:gd name="T6" fmla="*/ 50 w 172"/>
                <a:gd name="T7" fmla="*/ 49 h 213"/>
                <a:gd name="T8" fmla="*/ 44 w 172"/>
                <a:gd name="T9" fmla="*/ 70 h 213"/>
                <a:gd name="T10" fmla="*/ 113 w 172"/>
                <a:gd name="T11" fmla="*/ 68 h 213"/>
                <a:gd name="T12" fmla="*/ 117 w 172"/>
                <a:gd name="T13" fmla="*/ 67 h 213"/>
                <a:gd name="T14" fmla="*/ 121 w 172"/>
                <a:gd name="T15" fmla="*/ 63 h 213"/>
                <a:gd name="T16" fmla="*/ 122 w 172"/>
                <a:gd name="T17" fmla="*/ 57 h 213"/>
                <a:gd name="T18" fmla="*/ 120 w 172"/>
                <a:gd name="T19" fmla="*/ 39 h 213"/>
                <a:gd name="T20" fmla="*/ 114 w 172"/>
                <a:gd name="T21" fmla="*/ 28 h 213"/>
                <a:gd name="T22" fmla="*/ 107 w 172"/>
                <a:gd name="T23" fmla="*/ 22 h 213"/>
                <a:gd name="T24" fmla="*/ 96 w 172"/>
                <a:gd name="T25" fmla="*/ 16 h 213"/>
                <a:gd name="T26" fmla="*/ 98 w 172"/>
                <a:gd name="T27" fmla="*/ 0 h 213"/>
                <a:gd name="T28" fmla="*/ 129 w 172"/>
                <a:gd name="T29" fmla="*/ 6 h 213"/>
                <a:gd name="T30" fmla="*/ 151 w 172"/>
                <a:gd name="T31" fmla="*/ 23 h 213"/>
                <a:gd name="T32" fmla="*/ 164 w 172"/>
                <a:gd name="T33" fmla="*/ 48 h 213"/>
                <a:gd name="T34" fmla="*/ 168 w 172"/>
                <a:gd name="T35" fmla="*/ 78 h 213"/>
                <a:gd name="T36" fmla="*/ 43 w 172"/>
                <a:gd name="T37" fmla="*/ 82 h 213"/>
                <a:gd name="T38" fmla="*/ 47 w 172"/>
                <a:gd name="T39" fmla="*/ 115 h 213"/>
                <a:gd name="T40" fmla="*/ 59 w 172"/>
                <a:gd name="T41" fmla="*/ 144 h 213"/>
                <a:gd name="T42" fmla="*/ 81 w 172"/>
                <a:gd name="T43" fmla="*/ 165 h 213"/>
                <a:gd name="T44" fmla="*/ 111 w 172"/>
                <a:gd name="T45" fmla="*/ 173 h 213"/>
                <a:gd name="T46" fmla="*/ 149 w 172"/>
                <a:gd name="T47" fmla="*/ 162 h 213"/>
                <a:gd name="T48" fmla="*/ 172 w 172"/>
                <a:gd name="T49" fmla="*/ 158 h 213"/>
                <a:gd name="T50" fmla="*/ 156 w 172"/>
                <a:gd name="T51" fmla="*/ 179 h 213"/>
                <a:gd name="T52" fmla="*/ 136 w 172"/>
                <a:gd name="T53" fmla="*/ 196 h 213"/>
                <a:gd name="T54" fmla="*/ 113 w 172"/>
                <a:gd name="T55" fmla="*/ 209 h 213"/>
                <a:gd name="T56" fmla="*/ 87 w 172"/>
                <a:gd name="T57" fmla="*/ 213 h 213"/>
                <a:gd name="T58" fmla="*/ 50 w 172"/>
                <a:gd name="T59" fmla="*/ 205 h 213"/>
                <a:gd name="T60" fmla="*/ 22 w 172"/>
                <a:gd name="T61" fmla="*/ 181 h 213"/>
                <a:gd name="T62" fmla="*/ 5 w 172"/>
                <a:gd name="T63" fmla="*/ 148 h 213"/>
                <a:gd name="T64" fmla="*/ 0 w 172"/>
                <a:gd name="T65" fmla="*/ 111 h 213"/>
                <a:gd name="T66" fmla="*/ 7 w 172"/>
                <a:gd name="T67" fmla="*/ 70 h 213"/>
                <a:gd name="T68" fmla="*/ 26 w 172"/>
                <a:gd name="T69" fmla="*/ 34 h 213"/>
                <a:gd name="T70" fmla="*/ 58 w 172"/>
                <a:gd name="T71" fmla="*/ 9 h 213"/>
                <a:gd name="T72" fmla="*/ 98 w 172"/>
                <a:gd name="T73" fmla="*/ 0 h 2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72" h="213">
                  <a:moveTo>
                    <a:pt x="84" y="16"/>
                  </a:moveTo>
                  <a:lnTo>
                    <a:pt x="78" y="17"/>
                  </a:lnTo>
                  <a:lnTo>
                    <a:pt x="67" y="23"/>
                  </a:lnTo>
                  <a:lnTo>
                    <a:pt x="63" y="27"/>
                  </a:lnTo>
                  <a:lnTo>
                    <a:pt x="59" y="33"/>
                  </a:lnTo>
                  <a:lnTo>
                    <a:pt x="55" y="37"/>
                  </a:lnTo>
                  <a:lnTo>
                    <a:pt x="52" y="42"/>
                  </a:lnTo>
                  <a:lnTo>
                    <a:pt x="50" y="49"/>
                  </a:lnTo>
                  <a:lnTo>
                    <a:pt x="47" y="60"/>
                  </a:lnTo>
                  <a:lnTo>
                    <a:pt x="44" y="70"/>
                  </a:lnTo>
                  <a:lnTo>
                    <a:pt x="109" y="70"/>
                  </a:lnTo>
                  <a:lnTo>
                    <a:pt x="113" y="68"/>
                  </a:lnTo>
                  <a:lnTo>
                    <a:pt x="116" y="68"/>
                  </a:lnTo>
                  <a:lnTo>
                    <a:pt x="117" y="67"/>
                  </a:lnTo>
                  <a:lnTo>
                    <a:pt x="120" y="66"/>
                  </a:lnTo>
                  <a:lnTo>
                    <a:pt x="121" y="63"/>
                  </a:lnTo>
                  <a:lnTo>
                    <a:pt x="121" y="60"/>
                  </a:lnTo>
                  <a:lnTo>
                    <a:pt x="122" y="57"/>
                  </a:lnTo>
                  <a:lnTo>
                    <a:pt x="122" y="53"/>
                  </a:lnTo>
                  <a:lnTo>
                    <a:pt x="120" y="39"/>
                  </a:lnTo>
                  <a:lnTo>
                    <a:pt x="117" y="31"/>
                  </a:lnTo>
                  <a:lnTo>
                    <a:pt x="114" y="28"/>
                  </a:lnTo>
                  <a:lnTo>
                    <a:pt x="111" y="24"/>
                  </a:lnTo>
                  <a:lnTo>
                    <a:pt x="107" y="22"/>
                  </a:lnTo>
                  <a:lnTo>
                    <a:pt x="105" y="19"/>
                  </a:lnTo>
                  <a:lnTo>
                    <a:pt x="96" y="16"/>
                  </a:lnTo>
                  <a:lnTo>
                    <a:pt x="84" y="16"/>
                  </a:lnTo>
                  <a:close/>
                  <a:moveTo>
                    <a:pt x="98" y="0"/>
                  </a:moveTo>
                  <a:lnTo>
                    <a:pt x="114" y="1"/>
                  </a:lnTo>
                  <a:lnTo>
                    <a:pt x="129" y="6"/>
                  </a:lnTo>
                  <a:lnTo>
                    <a:pt x="140" y="13"/>
                  </a:lnTo>
                  <a:lnTo>
                    <a:pt x="151" y="23"/>
                  </a:lnTo>
                  <a:lnTo>
                    <a:pt x="158" y="34"/>
                  </a:lnTo>
                  <a:lnTo>
                    <a:pt x="164" y="48"/>
                  </a:lnTo>
                  <a:lnTo>
                    <a:pt x="167" y="61"/>
                  </a:lnTo>
                  <a:lnTo>
                    <a:pt x="168" y="78"/>
                  </a:lnTo>
                  <a:lnTo>
                    <a:pt x="162" y="82"/>
                  </a:lnTo>
                  <a:lnTo>
                    <a:pt x="43" y="82"/>
                  </a:lnTo>
                  <a:lnTo>
                    <a:pt x="44" y="100"/>
                  </a:lnTo>
                  <a:lnTo>
                    <a:pt x="47" y="115"/>
                  </a:lnTo>
                  <a:lnTo>
                    <a:pt x="52" y="130"/>
                  </a:lnTo>
                  <a:lnTo>
                    <a:pt x="59" y="144"/>
                  </a:lnTo>
                  <a:lnTo>
                    <a:pt x="69" y="157"/>
                  </a:lnTo>
                  <a:lnTo>
                    <a:pt x="81" y="165"/>
                  </a:lnTo>
                  <a:lnTo>
                    <a:pt x="95" y="172"/>
                  </a:lnTo>
                  <a:lnTo>
                    <a:pt x="111" y="173"/>
                  </a:lnTo>
                  <a:lnTo>
                    <a:pt x="131" y="170"/>
                  </a:lnTo>
                  <a:lnTo>
                    <a:pt x="149" y="162"/>
                  </a:lnTo>
                  <a:lnTo>
                    <a:pt x="165" y="148"/>
                  </a:lnTo>
                  <a:lnTo>
                    <a:pt x="172" y="158"/>
                  </a:lnTo>
                  <a:lnTo>
                    <a:pt x="165" y="169"/>
                  </a:lnTo>
                  <a:lnTo>
                    <a:pt x="156" y="179"/>
                  </a:lnTo>
                  <a:lnTo>
                    <a:pt x="150" y="185"/>
                  </a:lnTo>
                  <a:lnTo>
                    <a:pt x="136" y="196"/>
                  </a:lnTo>
                  <a:lnTo>
                    <a:pt x="125" y="203"/>
                  </a:lnTo>
                  <a:lnTo>
                    <a:pt x="113" y="209"/>
                  </a:lnTo>
                  <a:lnTo>
                    <a:pt x="99" y="212"/>
                  </a:lnTo>
                  <a:lnTo>
                    <a:pt x="87" y="213"/>
                  </a:lnTo>
                  <a:lnTo>
                    <a:pt x="67" y="212"/>
                  </a:lnTo>
                  <a:lnTo>
                    <a:pt x="50" y="205"/>
                  </a:lnTo>
                  <a:lnTo>
                    <a:pt x="34" y="194"/>
                  </a:lnTo>
                  <a:lnTo>
                    <a:pt x="22" y="181"/>
                  </a:lnTo>
                  <a:lnTo>
                    <a:pt x="12" y="166"/>
                  </a:lnTo>
                  <a:lnTo>
                    <a:pt x="5" y="148"/>
                  </a:lnTo>
                  <a:lnTo>
                    <a:pt x="1" y="130"/>
                  </a:lnTo>
                  <a:lnTo>
                    <a:pt x="0" y="111"/>
                  </a:lnTo>
                  <a:lnTo>
                    <a:pt x="1" y="90"/>
                  </a:lnTo>
                  <a:lnTo>
                    <a:pt x="7" y="70"/>
                  </a:lnTo>
                  <a:lnTo>
                    <a:pt x="15" y="50"/>
                  </a:lnTo>
                  <a:lnTo>
                    <a:pt x="26" y="34"/>
                  </a:lnTo>
                  <a:lnTo>
                    <a:pt x="40" y="20"/>
                  </a:lnTo>
                  <a:lnTo>
                    <a:pt x="58" y="9"/>
                  </a:lnTo>
                  <a:lnTo>
                    <a:pt x="77" y="2"/>
                  </a:lnTo>
                  <a:lnTo>
                    <a:pt x="98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52" name="Freeform 67"/>
            <p:cNvSpPr>
              <a:spLocks noEditPoints="1"/>
            </p:cNvSpPr>
            <p:nvPr userDrawn="1"/>
          </p:nvSpPr>
          <p:spPr bwMode="auto">
            <a:xfrm>
              <a:off x="2924" y="2553"/>
              <a:ext cx="52" cy="161"/>
            </a:xfrm>
            <a:custGeom>
              <a:avLst/>
              <a:gdLst>
                <a:gd name="T0" fmla="*/ 72 w 103"/>
                <a:gd name="T1" fmla="*/ 116 h 322"/>
                <a:gd name="T2" fmla="*/ 76 w 103"/>
                <a:gd name="T3" fmla="*/ 120 h 322"/>
                <a:gd name="T4" fmla="*/ 76 w 103"/>
                <a:gd name="T5" fmla="*/ 303 h 322"/>
                <a:gd name="T6" fmla="*/ 77 w 103"/>
                <a:gd name="T7" fmla="*/ 306 h 322"/>
                <a:gd name="T8" fmla="*/ 80 w 103"/>
                <a:gd name="T9" fmla="*/ 307 h 322"/>
                <a:gd name="T10" fmla="*/ 83 w 103"/>
                <a:gd name="T11" fmla="*/ 307 h 322"/>
                <a:gd name="T12" fmla="*/ 87 w 103"/>
                <a:gd name="T13" fmla="*/ 308 h 322"/>
                <a:gd name="T14" fmla="*/ 103 w 103"/>
                <a:gd name="T15" fmla="*/ 308 h 322"/>
                <a:gd name="T16" fmla="*/ 103 w 103"/>
                <a:gd name="T17" fmla="*/ 322 h 322"/>
                <a:gd name="T18" fmla="*/ 79 w 103"/>
                <a:gd name="T19" fmla="*/ 321 h 322"/>
                <a:gd name="T20" fmla="*/ 26 w 103"/>
                <a:gd name="T21" fmla="*/ 321 h 322"/>
                <a:gd name="T22" fmla="*/ 13 w 103"/>
                <a:gd name="T23" fmla="*/ 322 h 322"/>
                <a:gd name="T24" fmla="*/ 0 w 103"/>
                <a:gd name="T25" fmla="*/ 322 h 322"/>
                <a:gd name="T26" fmla="*/ 0 w 103"/>
                <a:gd name="T27" fmla="*/ 308 h 322"/>
                <a:gd name="T28" fmla="*/ 18 w 103"/>
                <a:gd name="T29" fmla="*/ 308 h 322"/>
                <a:gd name="T30" fmla="*/ 19 w 103"/>
                <a:gd name="T31" fmla="*/ 307 h 322"/>
                <a:gd name="T32" fmla="*/ 22 w 103"/>
                <a:gd name="T33" fmla="*/ 307 h 322"/>
                <a:gd name="T34" fmla="*/ 24 w 103"/>
                <a:gd name="T35" fmla="*/ 306 h 322"/>
                <a:gd name="T36" fmla="*/ 25 w 103"/>
                <a:gd name="T37" fmla="*/ 303 h 322"/>
                <a:gd name="T38" fmla="*/ 26 w 103"/>
                <a:gd name="T39" fmla="*/ 301 h 322"/>
                <a:gd name="T40" fmla="*/ 26 w 103"/>
                <a:gd name="T41" fmla="*/ 164 h 322"/>
                <a:gd name="T42" fmla="*/ 22 w 103"/>
                <a:gd name="T43" fmla="*/ 160 h 322"/>
                <a:gd name="T44" fmla="*/ 19 w 103"/>
                <a:gd name="T45" fmla="*/ 158 h 322"/>
                <a:gd name="T46" fmla="*/ 15 w 103"/>
                <a:gd name="T47" fmla="*/ 157 h 322"/>
                <a:gd name="T48" fmla="*/ 13 w 103"/>
                <a:gd name="T49" fmla="*/ 157 h 322"/>
                <a:gd name="T50" fmla="*/ 10 w 103"/>
                <a:gd name="T51" fmla="*/ 155 h 322"/>
                <a:gd name="T52" fmla="*/ 8 w 103"/>
                <a:gd name="T53" fmla="*/ 155 h 322"/>
                <a:gd name="T54" fmla="*/ 0 w 103"/>
                <a:gd name="T55" fmla="*/ 153 h 322"/>
                <a:gd name="T56" fmla="*/ 0 w 103"/>
                <a:gd name="T57" fmla="*/ 142 h 322"/>
                <a:gd name="T58" fmla="*/ 11 w 103"/>
                <a:gd name="T59" fmla="*/ 139 h 322"/>
                <a:gd name="T60" fmla="*/ 21 w 103"/>
                <a:gd name="T61" fmla="*/ 136 h 322"/>
                <a:gd name="T62" fmla="*/ 28 w 103"/>
                <a:gd name="T63" fmla="*/ 133 h 322"/>
                <a:gd name="T64" fmla="*/ 35 w 103"/>
                <a:gd name="T65" fmla="*/ 132 h 322"/>
                <a:gd name="T66" fmla="*/ 40 w 103"/>
                <a:gd name="T67" fmla="*/ 129 h 322"/>
                <a:gd name="T68" fmla="*/ 48 w 103"/>
                <a:gd name="T69" fmla="*/ 127 h 322"/>
                <a:gd name="T70" fmla="*/ 55 w 103"/>
                <a:gd name="T71" fmla="*/ 122 h 322"/>
                <a:gd name="T72" fmla="*/ 63 w 103"/>
                <a:gd name="T73" fmla="*/ 120 h 322"/>
                <a:gd name="T74" fmla="*/ 72 w 103"/>
                <a:gd name="T75" fmla="*/ 116 h 322"/>
                <a:gd name="T76" fmla="*/ 46 w 103"/>
                <a:gd name="T77" fmla="*/ 0 h 322"/>
                <a:gd name="T78" fmla="*/ 57 w 103"/>
                <a:gd name="T79" fmla="*/ 0 h 322"/>
                <a:gd name="T80" fmla="*/ 62 w 103"/>
                <a:gd name="T81" fmla="*/ 3 h 322"/>
                <a:gd name="T82" fmla="*/ 66 w 103"/>
                <a:gd name="T83" fmla="*/ 4 h 322"/>
                <a:gd name="T84" fmla="*/ 74 w 103"/>
                <a:gd name="T85" fmla="*/ 12 h 322"/>
                <a:gd name="T86" fmla="*/ 77 w 103"/>
                <a:gd name="T87" fmla="*/ 16 h 322"/>
                <a:gd name="T88" fmla="*/ 79 w 103"/>
                <a:gd name="T89" fmla="*/ 20 h 322"/>
                <a:gd name="T90" fmla="*/ 79 w 103"/>
                <a:gd name="T91" fmla="*/ 31 h 322"/>
                <a:gd name="T92" fmla="*/ 77 w 103"/>
                <a:gd name="T93" fmla="*/ 37 h 322"/>
                <a:gd name="T94" fmla="*/ 74 w 103"/>
                <a:gd name="T95" fmla="*/ 41 h 322"/>
                <a:gd name="T96" fmla="*/ 66 w 103"/>
                <a:gd name="T97" fmla="*/ 49 h 322"/>
                <a:gd name="T98" fmla="*/ 62 w 103"/>
                <a:gd name="T99" fmla="*/ 52 h 322"/>
                <a:gd name="T100" fmla="*/ 57 w 103"/>
                <a:gd name="T101" fmla="*/ 54 h 322"/>
                <a:gd name="T102" fmla="*/ 46 w 103"/>
                <a:gd name="T103" fmla="*/ 54 h 322"/>
                <a:gd name="T104" fmla="*/ 40 w 103"/>
                <a:gd name="T105" fmla="*/ 52 h 322"/>
                <a:gd name="T106" fmla="*/ 36 w 103"/>
                <a:gd name="T107" fmla="*/ 49 h 322"/>
                <a:gd name="T108" fmla="*/ 28 w 103"/>
                <a:gd name="T109" fmla="*/ 41 h 322"/>
                <a:gd name="T110" fmla="*/ 26 w 103"/>
                <a:gd name="T111" fmla="*/ 37 h 322"/>
                <a:gd name="T112" fmla="*/ 24 w 103"/>
                <a:gd name="T113" fmla="*/ 31 h 322"/>
                <a:gd name="T114" fmla="*/ 24 w 103"/>
                <a:gd name="T115" fmla="*/ 20 h 322"/>
                <a:gd name="T116" fmla="*/ 26 w 103"/>
                <a:gd name="T117" fmla="*/ 16 h 322"/>
                <a:gd name="T118" fmla="*/ 28 w 103"/>
                <a:gd name="T119" fmla="*/ 12 h 322"/>
                <a:gd name="T120" fmla="*/ 36 w 103"/>
                <a:gd name="T121" fmla="*/ 4 h 322"/>
                <a:gd name="T122" fmla="*/ 40 w 103"/>
                <a:gd name="T123" fmla="*/ 3 h 322"/>
                <a:gd name="T124" fmla="*/ 46 w 103"/>
                <a:gd name="T125" fmla="*/ 0 h 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03" h="322">
                  <a:moveTo>
                    <a:pt x="72" y="116"/>
                  </a:moveTo>
                  <a:lnTo>
                    <a:pt x="76" y="120"/>
                  </a:lnTo>
                  <a:lnTo>
                    <a:pt x="76" y="303"/>
                  </a:lnTo>
                  <a:lnTo>
                    <a:pt x="77" y="306"/>
                  </a:lnTo>
                  <a:lnTo>
                    <a:pt x="80" y="307"/>
                  </a:lnTo>
                  <a:lnTo>
                    <a:pt x="83" y="307"/>
                  </a:lnTo>
                  <a:lnTo>
                    <a:pt x="87" y="308"/>
                  </a:lnTo>
                  <a:lnTo>
                    <a:pt x="103" y="308"/>
                  </a:lnTo>
                  <a:lnTo>
                    <a:pt x="103" y="322"/>
                  </a:lnTo>
                  <a:lnTo>
                    <a:pt x="79" y="321"/>
                  </a:lnTo>
                  <a:lnTo>
                    <a:pt x="26" y="321"/>
                  </a:lnTo>
                  <a:lnTo>
                    <a:pt x="13" y="322"/>
                  </a:lnTo>
                  <a:lnTo>
                    <a:pt x="0" y="322"/>
                  </a:lnTo>
                  <a:lnTo>
                    <a:pt x="0" y="308"/>
                  </a:lnTo>
                  <a:lnTo>
                    <a:pt x="18" y="308"/>
                  </a:lnTo>
                  <a:lnTo>
                    <a:pt x="19" y="307"/>
                  </a:lnTo>
                  <a:lnTo>
                    <a:pt x="22" y="307"/>
                  </a:lnTo>
                  <a:lnTo>
                    <a:pt x="24" y="306"/>
                  </a:lnTo>
                  <a:lnTo>
                    <a:pt x="25" y="303"/>
                  </a:lnTo>
                  <a:lnTo>
                    <a:pt x="26" y="301"/>
                  </a:lnTo>
                  <a:lnTo>
                    <a:pt x="26" y="164"/>
                  </a:lnTo>
                  <a:lnTo>
                    <a:pt x="22" y="160"/>
                  </a:lnTo>
                  <a:lnTo>
                    <a:pt x="19" y="158"/>
                  </a:lnTo>
                  <a:lnTo>
                    <a:pt x="15" y="157"/>
                  </a:lnTo>
                  <a:lnTo>
                    <a:pt x="13" y="157"/>
                  </a:lnTo>
                  <a:lnTo>
                    <a:pt x="10" y="155"/>
                  </a:lnTo>
                  <a:lnTo>
                    <a:pt x="8" y="155"/>
                  </a:lnTo>
                  <a:lnTo>
                    <a:pt x="0" y="153"/>
                  </a:lnTo>
                  <a:lnTo>
                    <a:pt x="0" y="142"/>
                  </a:lnTo>
                  <a:lnTo>
                    <a:pt x="11" y="139"/>
                  </a:lnTo>
                  <a:lnTo>
                    <a:pt x="21" y="136"/>
                  </a:lnTo>
                  <a:lnTo>
                    <a:pt x="28" y="133"/>
                  </a:lnTo>
                  <a:lnTo>
                    <a:pt x="35" y="132"/>
                  </a:lnTo>
                  <a:lnTo>
                    <a:pt x="40" y="129"/>
                  </a:lnTo>
                  <a:lnTo>
                    <a:pt x="48" y="127"/>
                  </a:lnTo>
                  <a:lnTo>
                    <a:pt x="55" y="122"/>
                  </a:lnTo>
                  <a:lnTo>
                    <a:pt x="63" y="120"/>
                  </a:lnTo>
                  <a:lnTo>
                    <a:pt x="72" y="116"/>
                  </a:lnTo>
                  <a:close/>
                  <a:moveTo>
                    <a:pt x="46" y="0"/>
                  </a:moveTo>
                  <a:lnTo>
                    <a:pt x="57" y="0"/>
                  </a:lnTo>
                  <a:lnTo>
                    <a:pt x="62" y="3"/>
                  </a:lnTo>
                  <a:lnTo>
                    <a:pt x="66" y="4"/>
                  </a:lnTo>
                  <a:lnTo>
                    <a:pt x="74" y="12"/>
                  </a:lnTo>
                  <a:lnTo>
                    <a:pt x="77" y="16"/>
                  </a:lnTo>
                  <a:lnTo>
                    <a:pt x="79" y="20"/>
                  </a:lnTo>
                  <a:lnTo>
                    <a:pt x="79" y="31"/>
                  </a:lnTo>
                  <a:lnTo>
                    <a:pt x="77" y="37"/>
                  </a:lnTo>
                  <a:lnTo>
                    <a:pt x="74" y="41"/>
                  </a:lnTo>
                  <a:lnTo>
                    <a:pt x="66" y="49"/>
                  </a:lnTo>
                  <a:lnTo>
                    <a:pt x="62" y="52"/>
                  </a:lnTo>
                  <a:lnTo>
                    <a:pt x="57" y="54"/>
                  </a:lnTo>
                  <a:lnTo>
                    <a:pt x="46" y="54"/>
                  </a:lnTo>
                  <a:lnTo>
                    <a:pt x="40" y="52"/>
                  </a:lnTo>
                  <a:lnTo>
                    <a:pt x="36" y="49"/>
                  </a:lnTo>
                  <a:lnTo>
                    <a:pt x="28" y="41"/>
                  </a:lnTo>
                  <a:lnTo>
                    <a:pt x="26" y="37"/>
                  </a:lnTo>
                  <a:lnTo>
                    <a:pt x="24" y="31"/>
                  </a:lnTo>
                  <a:lnTo>
                    <a:pt x="24" y="20"/>
                  </a:lnTo>
                  <a:lnTo>
                    <a:pt x="26" y="16"/>
                  </a:lnTo>
                  <a:lnTo>
                    <a:pt x="28" y="12"/>
                  </a:lnTo>
                  <a:lnTo>
                    <a:pt x="36" y="4"/>
                  </a:lnTo>
                  <a:lnTo>
                    <a:pt x="40" y="3"/>
                  </a:lnTo>
                  <a:lnTo>
                    <a:pt x="46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53" name="Freeform 68"/>
            <p:cNvSpPr>
              <a:spLocks/>
            </p:cNvSpPr>
            <p:nvPr userDrawn="1"/>
          </p:nvSpPr>
          <p:spPr bwMode="auto">
            <a:xfrm>
              <a:off x="3004" y="2611"/>
              <a:ext cx="66" cy="107"/>
            </a:xfrm>
            <a:custGeom>
              <a:avLst/>
              <a:gdLst>
                <a:gd name="T0" fmla="*/ 99 w 132"/>
                <a:gd name="T1" fmla="*/ 2 h 213"/>
                <a:gd name="T2" fmla="*/ 122 w 132"/>
                <a:gd name="T3" fmla="*/ 34 h 213"/>
                <a:gd name="T4" fmla="*/ 110 w 132"/>
                <a:gd name="T5" fmla="*/ 60 h 213"/>
                <a:gd name="T6" fmla="*/ 100 w 132"/>
                <a:gd name="T7" fmla="*/ 28 h 213"/>
                <a:gd name="T8" fmla="*/ 82 w 132"/>
                <a:gd name="T9" fmla="*/ 17 h 213"/>
                <a:gd name="T10" fmla="*/ 65 w 132"/>
                <a:gd name="T11" fmla="*/ 16 h 213"/>
                <a:gd name="T12" fmla="*/ 54 w 132"/>
                <a:gd name="T13" fmla="*/ 20 h 213"/>
                <a:gd name="T14" fmla="*/ 45 w 132"/>
                <a:gd name="T15" fmla="*/ 27 h 213"/>
                <a:gd name="T16" fmla="*/ 40 w 132"/>
                <a:gd name="T17" fmla="*/ 37 h 213"/>
                <a:gd name="T18" fmla="*/ 41 w 132"/>
                <a:gd name="T19" fmla="*/ 53 h 213"/>
                <a:gd name="T20" fmla="*/ 47 w 132"/>
                <a:gd name="T21" fmla="*/ 63 h 213"/>
                <a:gd name="T22" fmla="*/ 59 w 132"/>
                <a:gd name="T23" fmla="*/ 74 h 213"/>
                <a:gd name="T24" fmla="*/ 85 w 132"/>
                <a:gd name="T25" fmla="*/ 88 h 213"/>
                <a:gd name="T26" fmla="*/ 113 w 132"/>
                <a:gd name="T27" fmla="*/ 106 h 213"/>
                <a:gd name="T28" fmla="*/ 125 w 132"/>
                <a:gd name="T29" fmla="*/ 119 h 213"/>
                <a:gd name="T30" fmla="*/ 132 w 132"/>
                <a:gd name="T31" fmla="*/ 148 h 213"/>
                <a:gd name="T32" fmla="*/ 125 w 132"/>
                <a:gd name="T33" fmla="*/ 179 h 213"/>
                <a:gd name="T34" fmla="*/ 118 w 132"/>
                <a:gd name="T35" fmla="*/ 190 h 213"/>
                <a:gd name="T36" fmla="*/ 96 w 132"/>
                <a:gd name="T37" fmla="*/ 205 h 213"/>
                <a:gd name="T38" fmla="*/ 70 w 132"/>
                <a:gd name="T39" fmla="*/ 212 h 213"/>
                <a:gd name="T40" fmla="*/ 41 w 132"/>
                <a:gd name="T41" fmla="*/ 212 h 213"/>
                <a:gd name="T42" fmla="*/ 15 w 132"/>
                <a:gd name="T43" fmla="*/ 206 h 213"/>
                <a:gd name="T44" fmla="*/ 0 w 132"/>
                <a:gd name="T45" fmla="*/ 152 h 213"/>
                <a:gd name="T46" fmla="*/ 12 w 132"/>
                <a:gd name="T47" fmla="*/ 155 h 213"/>
                <a:gd name="T48" fmla="*/ 21 w 132"/>
                <a:gd name="T49" fmla="*/ 176 h 213"/>
                <a:gd name="T50" fmla="*/ 27 w 132"/>
                <a:gd name="T51" fmla="*/ 185 h 213"/>
                <a:gd name="T52" fmla="*/ 34 w 132"/>
                <a:gd name="T53" fmla="*/ 191 h 213"/>
                <a:gd name="T54" fmla="*/ 44 w 132"/>
                <a:gd name="T55" fmla="*/ 195 h 213"/>
                <a:gd name="T56" fmla="*/ 56 w 132"/>
                <a:gd name="T57" fmla="*/ 196 h 213"/>
                <a:gd name="T58" fmla="*/ 78 w 132"/>
                <a:gd name="T59" fmla="*/ 190 h 213"/>
                <a:gd name="T60" fmla="*/ 89 w 132"/>
                <a:gd name="T61" fmla="*/ 168 h 213"/>
                <a:gd name="T62" fmla="*/ 88 w 132"/>
                <a:gd name="T63" fmla="*/ 158 h 213"/>
                <a:gd name="T64" fmla="*/ 76 w 132"/>
                <a:gd name="T65" fmla="*/ 144 h 213"/>
                <a:gd name="T66" fmla="*/ 44 w 132"/>
                <a:gd name="T67" fmla="*/ 125 h 213"/>
                <a:gd name="T68" fmla="*/ 27 w 132"/>
                <a:gd name="T69" fmla="*/ 115 h 213"/>
                <a:gd name="T70" fmla="*/ 18 w 132"/>
                <a:gd name="T71" fmla="*/ 107 h 213"/>
                <a:gd name="T72" fmla="*/ 9 w 132"/>
                <a:gd name="T73" fmla="*/ 97 h 213"/>
                <a:gd name="T74" fmla="*/ 1 w 132"/>
                <a:gd name="T75" fmla="*/ 79 h 213"/>
                <a:gd name="T76" fmla="*/ 1 w 132"/>
                <a:gd name="T77" fmla="*/ 49 h 213"/>
                <a:gd name="T78" fmla="*/ 14 w 132"/>
                <a:gd name="T79" fmla="*/ 23 h 213"/>
                <a:gd name="T80" fmla="*/ 30 w 132"/>
                <a:gd name="T81" fmla="*/ 11 h 213"/>
                <a:gd name="T82" fmla="*/ 56 w 132"/>
                <a:gd name="T83" fmla="*/ 1 h 2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32" h="213">
                  <a:moveTo>
                    <a:pt x="71" y="0"/>
                  </a:moveTo>
                  <a:lnTo>
                    <a:pt x="99" y="2"/>
                  </a:lnTo>
                  <a:lnTo>
                    <a:pt x="124" y="11"/>
                  </a:lnTo>
                  <a:lnTo>
                    <a:pt x="122" y="34"/>
                  </a:lnTo>
                  <a:lnTo>
                    <a:pt x="122" y="57"/>
                  </a:lnTo>
                  <a:lnTo>
                    <a:pt x="110" y="60"/>
                  </a:lnTo>
                  <a:lnTo>
                    <a:pt x="107" y="42"/>
                  </a:lnTo>
                  <a:lnTo>
                    <a:pt x="100" y="28"/>
                  </a:lnTo>
                  <a:lnTo>
                    <a:pt x="93" y="22"/>
                  </a:lnTo>
                  <a:lnTo>
                    <a:pt x="82" y="17"/>
                  </a:lnTo>
                  <a:lnTo>
                    <a:pt x="70" y="16"/>
                  </a:lnTo>
                  <a:lnTo>
                    <a:pt x="65" y="16"/>
                  </a:lnTo>
                  <a:lnTo>
                    <a:pt x="59" y="17"/>
                  </a:lnTo>
                  <a:lnTo>
                    <a:pt x="54" y="20"/>
                  </a:lnTo>
                  <a:lnTo>
                    <a:pt x="49" y="23"/>
                  </a:lnTo>
                  <a:lnTo>
                    <a:pt x="45" y="27"/>
                  </a:lnTo>
                  <a:lnTo>
                    <a:pt x="43" y="31"/>
                  </a:lnTo>
                  <a:lnTo>
                    <a:pt x="40" y="37"/>
                  </a:lnTo>
                  <a:lnTo>
                    <a:pt x="40" y="48"/>
                  </a:lnTo>
                  <a:lnTo>
                    <a:pt x="41" y="53"/>
                  </a:lnTo>
                  <a:lnTo>
                    <a:pt x="44" y="59"/>
                  </a:lnTo>
                  <a:lnTo>
                    <a:pt x="47" y="63"/>
                  </a:lnTo>
                  <a:lnTo>
                    <a:pt x="51" y="66"/>
                  </a:lnTo>
                  <a:lnTo>
                    <a:pt x="59" y="74"/>
                  </a:lnTo>
                  <a:lnTo>
                    <a:pt x="63" y="77"/>
                  </a:lnTo>
                  <a:lnTo>
                    <a:pt x="85" y="88"/>
                  </a:lnTo>
                  <a:lnTo>
                    <a:pt x="107" y="101"/>
                  </a:lnTo>
                  <a:lnTo>
                    <a:pt x="113" y="106"/>
                  </a:lnTo>
                  <a:lnTo>
                    <a:pt x="121" y="114"/>
                  </a:lnTo>
                  <a:lnTo>
                    <a:pt x="125" y="119"/>
                  </a:lnTo>
                  <a:lnTo>
                    <a:pt x="131" y="132"/>
                  </a:lnTo>
                  <a:lnTo>
                    <a:pt x="132" y="148"/>
                  </a:lnTo>
                  <a:lnTo>
                    <a:pt x="131" y="165"/>
                  </a:lnTo>
                  <a:lnTo>
                    <a:pt x="125" y="179"/>
                  </a:lnTo>
                  <a:lnTo>
                    <a:pt x="122" y="184"/>
                  </a:lnTo>
                  <a:lnTo>
                    <a:pt x="118" y="190"/>
                  </a:lnTo>
                  <a:lnTo>
                    <a:pt x="107" y="198"/>
                  </a:lnTo>
                  <a:lnTo>
                    <a:pt x="96" y="205"/>
                  </a:lnTo>
                  <a:lnTo>
                    <a:pt x="84" y="209"/>
                  </a:lnTo>
                  <a:lnTo>
                    <a:pt x="70" y="212"/>
                  </a:lnTo>
                  <a:lnTo>
                    <a:pt x="56" y="213"/>
                  </a:lnTo>
                  <a:lnTo>
                    <a:pt x="41" y="212"/>
                  </a:lnTo>
                  <a:lnTo>
                    <a:pt x="27" y="209"/>
                  </a:lnTo>
                  <a:lnTo>
                    <a:pt x="15" y="206"/>
                  </a:lnTo>
                  <a:lnTo>
                    <a:pt x="4" y="202"/>
                  </a:lnTo>
                  <a:lnTo>
                    <a:pt x="0" y="152"/>
                  </a:lnTo>
                  <a:lnTo>
                    <a:pt x="12" y="150"/>
                  </a:lnTo>
                  <a:lnTo>
                    <a:pt x="12" y="155"/>
                  </a:lnTo>
                  <a:lnTo>
                    <a:pt x="14" y="162"/>
                  </a:lnTo>
                  <a:lnTo>
                    <a:pt x="21" y="176"/>
                  </a:lnTo>
                  <a:lnTo>
                    <a:pt x="25" y="183"/>
                  </a:lnTo>
                  <a:lnTo>
                    <a:pt x="27" y="185"/>
                  </a:lnTo>
                  <a:lnTo>
                    <a:pt x="32" y="188"/>
                  </a:lnTo>
                  <a:lnTo>
                    <a:pt x="34" y="191"/>
                  </a:lnTo>
                  <a:lnTo>
                    <a:pt x="38" y="192"/>
                  </a:lnTo>
                  <a:lnTo>
                    <a:pt x="44" y="195"/>
                  </a:lnTo>
                  <a:lnTo>
                    <a:pt x="49" y="196"/>
                  </a:lnTo>
                  <a:lnTo>
                    <a:pt x="56" y="196"/>
                  </a:lnTo>
                  <a:lnTo>
                    <a:pt x="69" y="195"/>
                  </a:lnTo>
                  <a:lnTo>
                    <a:pt x="78" y="190"/>
                  </a:lnTo>
                  <a:lnTo>
                    <a:pt x="87" y="180"/>
                  </a:lnTo>
                  <a:lnTo>
                    <a:pt x="89" y="168"/>
                  </a:lnTo>
                  <a:lnTo>
                    <a:pt x="89" y="162"/>
                  </a:lnTo>
                  <a:lnTo>
                    <a:pt x="88" y="158"/>
                  </a:lnTo>
                  <a:lnTo>
                    <a:pt x="82" y="150"/>
                  </a:lnTo>
                  <a:lnTo>
                    <a:pt x="76" y="144"/>
                  </a:lnTo>
                  <a:lnTo>
                    <a:pt x="66" y="137"/>
                  </a:lnTo>
                  <a:lnTo>
                    <a:pt x="44" y="125"/>
                  </a:lnTo>
                  <a:lnTo>
                    <a:pt x="33" y="119"/>
                  </a:lnTo>
                  <a:lnTo>
                    <a:pt x="27" y="115"/>
                  </a:lnTo>
                  <a:lnTo>
                    <a:pt x="23" y="111"/>
                  </a:lnTo>
                  <a:lnTo>
                    <a:pt x="18" y="107"/>
                  </a:lnTo>
                  <a:lnTo>
                    <a:pt x="14" y="103"/>
                  </a:lnTo>
                  <a:lnTo>
                    <a:pt x="9" y="97"/>
                  </a:lnTo>
                  <a:lnTo>
                    <a:pt x="7" y="92"/>
                  </a:lnTo>
                  <a:lnTo>
                    <a:pt x="1" y="79"/>
                  </a:lnTo>
                  <a:lnTo>
                    <a:pt x="0" y="64"/>
                  </a:lnTo>
                  <a:lnTo>
                    <a:pt x="1" y="49"/>
                  </a:lnTo>
                  <a:lnTo>
                    <a:pt x="5" y="37"/>
                  </a:lnTo>
                  <a:lnTo>
                    <a:pt x="14" y="23"/>
                  </a:lnTo>
                  <a:lnTo>
                    <a:pt x="21" y="17"/>
                  </a:lnTo>
                  <a:lnTo>
                    <a:pt x="30" y="11"/>
                  </a:lnTo>
                  <a:lnTo>
                    <a:pt x="43" y="5"/>
                  </a:lnTo>
                  <a:lnTo>
                    <a:pt x="56" y="1"/>
                  </a:lnTo>
                  <a:lnTo>
                    <a:pt x="71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de-DE"/>
            </a:p>
          </p:txBody>
        </p:sp>
      </p:grpSp>
      <p:sp>
        <p:nvSpPr>
          <p:cNvPr id="54" name="Titelplatzhalter 1"/>
          <p:cNvSpPr>
            <a:spLocks noGrp="1"/>
          </p:cNvSpPr>
          <p:nvPr>
            <p:ph type="title"/>
          </p:nvPr>
        </p:nvSpPr>
        <p:spPr>
          <a:xfrm>
            <a:off x="248734" y="591196"/>
            <a:ext cx="6580691" cy="106450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Titelmasterformat durch Klicken bearbeiten</a:t>
            </a:r>
            <a:endParaRPr lang="de-DE" dirty="0"/>
          </a:p>
        </p:txBody>
      </p:sp>
      <p:sp>
        <p:nvSpPr>
          <p:cNvPr id="56" name="Rectangle 13"/>
          <p:cNvSpPr>
            <a:spLocks noChangeArrowheads="1"/>
          </p:cNvSpPr>
          <p:nvPr userDrawn="1"/>
        </p:nvSpPr>
        <p:spPr bwMode="auto">
          <a:xfrm>
            <a:off x="-2" y="13494"/>
            <a:ext cx="9140825" cy="503238"/>
          </a:xfrm>
          <a:prstGeom prst="rect">
            <a:avLst/>
          </a:prstGeom>
          <a:solidFill>
            <a:srgbClr val="96222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None/>
            </a:pPr>
            <a:endParaRPr lang="de-DE" sz="1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21950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6C0317-8114-4B4C-92EE-69F9E298020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961670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6C0317-8114-4B4C-92EE-69F9E298020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391735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6C0317-8114-4B4C-92EE-69F9E298020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416215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6C0317-8114-4B4C-92EE-69F9E298020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305706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6C0317-8114-4B4C-92EE-69F9E298020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362566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6C0317-8114-4B4C-92EE-69F9E298020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106239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6C0317-8114-4B4C-92EE-69F9E298020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063114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e-DE"/>
              <a:t>Bild durch Klicken auf Symbol hinzufügen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6C0317-8114-4B4C-92EE-69F9E298020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711251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6C0317-8114-4B4C-92EE-69F9E298020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320833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6C0317-8114-4B4C-92EE-69F9E298020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981554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Rectangle 10"/>
          <p:cNvSpPr>
            <a:spLocks noChangeArrowheads="1"/>
          </p:cNvSpPr>
          <p:nvPr/>
        </p:nvSpPr>
        <p:spPr bwMode="auto">
          <a:xfrm>
            <a:off x="0" y="6584950"/>
            <a:ext cx="9140825" cy="269875"/>
          </a:xfrm>
          <a:prstGeom prst="rect">
            <a:avLst/>
          </a:prstGeom>
          <a:solidFill>
            <a:srgbClr val="DDFFAB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DE"/>
          </a:p>
        </p:txBody>
      </p:sp>
      <p:sp>
        <p:nvSpPr>
          <p:cNvPr id="55" name="Rectangle 12"/>
          <p:cNvSpPr>
            <a:spLocks noChangeAspect="1" noChangeArrowheads="1"/>
          </p:cNvSpPr>
          <p:nvPr/>
        </p:nvSpPr>
        <p:spPr bwMode="auto">
          <a:xfrm>
            <a:off x="8780463" y="2625725"/>
            <a:ext cx="360362" cy="360363"/>
          </a:xfrm>
          <a:prstGeom prst="rect">
            <a:avLst/>
          </a:prstGeom>
          <a:solidFill>
            <a:srgbClr val="78C9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DE"/>
          </a:p>
        </p:txBody>
      </p:sp>
      <p:sp>
        <p:nvSpPr>
          <p:cNvPr id="56" name="Rectangle 14"/>
          <p:cNvSpPr>
            <a:spLocks noChangeAspect="1" noChangeArrowheads="1"/>
          </p:cNvSpPr>
          <p:nvPr/>
        </p:nvSpPr>
        <p:spPr bwMode="auto">
          <a:xfrm>
            <a:off x="8780463" y="3346450"/>
            <a:ext cx="360362" cy="360363"/>
          </a:xfrm>
          <a:prstGeom prst="rect">
            <a:avLst/>
          </a:prstGeom>
          <a:solidFill>
            <a:srgbClr val="78C9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DE"/>
          </a:p>
        </p:txBody>
      </p:sp>
      <p:sp>
        <p:nvSpPr>
          <p:cNvPr id="57" name="Rectangle 15"/>
          <p:cNvSpPr>
            <a:spLocks noChangeAspect="1" noChangeArrowheads="1"/>
          </p:cNvSpPr>
          <p:nvPr/>
        </p:nvSpPr>
        <p:spPr bwMode="auto">
          <a:xfrm>
            <a:off x="8780463" y="5505450"/>
            <a:ext cx="360362" cy="360363"/>
          </a:xfrm>
          <a:prstGeom prst="rect">
            <a:avLst/>
          </a:prstGeom>
          <a:solidFill>
            <a:srgbClr val="78C9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DE"/>
          </a:p>
        </p:txBody>
      </p:sp>
      <p:sp>
        <p:nvSpPr>
          <p:cNvPr id="58" name="Rectangle 16"/>
          <p:cNvSpPr>
            <a:spLocks noChangeAspect="1" noChangeArrowheads="1"/>
          </p:cNvSpPr>
          <p:nvPr/>
        </p:nvSpPr>
        <p:spPr bwMode="auto">
          <a:xfrm>
            <a:off x="8780463" y="4786313"/>
            <a:ext cx="360362" cy="360362"/>
          </a:xfrm>
          <a:prstGeom prst="rect">
            <a:avLst/>
          </a:prstGeom>
          <a:solidFill>
            <a:srgbClr val="78C9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DE"/>
          </a:p>
        </p:txBody>
      </p:sp>
      <p:sp>
        <p:nvSpPr>
          <p:cNvPr id="59" name="Rectangle 17"/>
          <p:cNvSpPr>
            <a:spLocks noChangeAspect="1" noChangeArrowheads="1"/>
          </p:cNvSpPr>
          <p:nvPr/>
        </p:nvSpPr>
        <p:spPr bwMode="auto">
          <a:xfrm>
            <a:off x="8780463" y="4065588"/>
            <a:ext cx="360362" cy="360362"/>
          </a:xfrm>
          <a:prstGeom prst="rect">
            <a:avLst/>
          </a:prstGeom>
          <a:solidFill>
            <a:srgbClr val="78C9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DE"/>
          </a:p>
        </p:txBody>
      </p:sp>
      <p:sp>
        <p:nvSpPr>
          <p:cNvPr id="7" name="Rectangle 13"/>
          <p:cNvSpPr>
            <a:spLocks noChangeArrowheads="1"/>
          </p:cNvSpPr>
          <p:nvPr/>
        </p:nvSpPr>
        <p:spPr bwMode="auto">
          <a:xfrm>
            <a:off x="0" y="0"/>
            <a:ext cx="9140825" cy="503238"/>
          </a:xfrm>
          <a:prstGeom prst="rect">
            <a:avLst/>
          </a:prstGeom>
          <a:solidFill>
            <a:srgbClr val="96222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None/>
            </a:pPr>
            <a:r>
              <a:rPr lang="de-DE" sz="1400" dirty="0">
                <a:solidFill>
                  <a:schemeClr val="bg1"/>
                </a:solidFill>
              </a:rPr>
              <a:t>Kreiskulturlandschaftsprogramm im Kreis Minden-Lübbecke</a:t>
            </a:r>
          </a:p>
        </p:txBody>
      </p:sp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248734" y="591197"/>
            <a:ext cx="8216840" cy="60654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223682" y="1346881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206478" y="6584950"/>
            <a:ext cx="1101213" cy="2730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buNone/>
              <a:defRPr sz="1200">
                <a:solidFill>
                  <a:schemeClr val="tx1"/>
                </a:solidFill>
              </a:defRPr>
            </a:lvl1pPr>
          </a:lstStyle>
          <a:p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156587" y="6581775"/>
            <a:ext cx="2895600" cy="2730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buNone/>
              <a:defRPr sz="1200">
                <a:solidFill>
                  <a:schemeClr val="tx1"/>
                </a:solidFill>
              </a:defRPr>
            </a:lvl1pPr>
          </a:lstStyle>
          <a:p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8141110" y="6591607"/>
            <a:ext cx="471948" cy="2730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buNone/>
              <a:defRPr sz="1200">
                <a:solidFill>
                  <a:schemeClr val="tx1"/>
                </a:solidFill>
              </a:defRPr>
            </a:lvl1pPr>
          </a:lstStyle>
          <a:p>
            <a:fld id="{0A6C0317-8114-4B4C-92EE-69F9E298020E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61" name="Textfeld 60"/>
          <p:cNvSpPr txBox="1"/>
          <p:nvPr/>
        </p:nvSpPr>
        <p:spPr>
          <a:xfrm>
            <a:off x="1730476" y="6584950"/>
            <a:ext cx="211891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None/>
            </a:pPr>
            <a:r>
              <a:rPr lang="de-DE" sz="1200" dirty="0"/>
              <a:t>Mühlenkreis Minden-Lübbecke</a:t>
            </a:r>
          </a:p>
        </p:txBody>
      </p:sp>
      <p:sp>
        <p:nvSpPr>
          <p:cNvPr id="62" name="Textfeld 61"/>
          <p:cNvSpPr txBox="1"/>
          <p:nvPr/>
        </p:nvSpPr>
        <p:spPr>
          <a:xfrm>
            <a:off x="7816645" y="6587658"/>
            <a:ext cx="48231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None/>
            </a:pPr>
            <a:r>
              <a:rPr lang="de-DE" sz="1200" dirty="0"/>
              <a:t>Folie</a:t>
            </a:r>
          </a:p>
        </p:txBody>
      </p:sp>
      <p:sp>
        <p:nvSpPr>
          <p:cNvPr id="63" name="Textfeld 62"/>
          <p:cNvSpPr txBox="1"/>
          <p:nvPr/>
        </p:nvSpPr>
        <p:spPr>
          <a:xfrm>
            <a:off x="8877611" y="6587703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None/>
            </a:pPr>
            <a:r>
              <a:rPr lang="de-DE" sz="1200"/>
              <a:t>25</a:t>
            </a:r>
            <a:endParaRPr lang="de-DE" sz="1200" dirty="0"/>
          </a:p>
        </p:txBody>
      </p:sp>
      <p:sp>
        <p:nvSpPr>
          <p:cNvPr id="64" name="Textfeld 63"/>
          <p:cNvSpPr txBox="1"/>
          <p:nvPr/>
        </p:nvSpPr>
        <p:spPr>
          <a:xfrm>
            <a:off x="8546556" y="6587703"/>
            <a:ext cx="41408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None/>
            </a:pPr>
            <a:r>
              <a:rPr lang="de-DE" sz="1200" dirty="0"/>
              <a:t>von</a:t>
            </a:r>
          </a:p>
        </p:txBody>
      </p:sp>
    </p:spTree>
    <p:extLst>
      <p:ext uri="{BB962C8B-B14F-4D97-AF65-F5344CB8AC3E}">
        <p14:creationId xmlns:p14="http://schemas.microsoft.com/office/powerpoint/2010/main" val="23163723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6" r:id="rId1"/>
    <p:sldLayoutId id="2147483657" r:id="rId2"/>
    <p:sldLayoutId id="2147483658" r:id="rId3"/>
    <p:sldLayoutId id="2147483659" r:id="rId4"/>
    <p:sldLayoutId id="2147483660" r:id="rId5"/>
    <p:sldLayoutId id="2147483661" r:id="rId6"/>
    <p:sldLayoutId id="2147483662" r:id="rId7"/>
    <p:sldLayoutId id="2147483663" r:id="rId8"/>
    <p:sldLayoutId id="2147483664" r:id="rId9"/>
    <p:sldLayoutId id="2147483665" r:id="rId10"/>
    <p:sldLayoutId id="2147483666" r:id="rId11"/>
  </p:sldLayoutIdLst>
  <p:hf hdr="0" ftr="0" dt="0"/>
  <p:txStyles>
    <p:titleStyle>
      <a:lvl1pPr algn="l" defTabSz="914400" rtl="0" eaLnBrk="1" latinLnBrk="0" hangingPunct="1">
        <a:spcBef>
          <a:spcPct val="0"/>
        </a:spcBef>
        <a:buNone/>
        <a:defRPr sz="3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Clr>
          <a:srgbClr val="5BC000"/>
        </a:buClr>
        <a:buFont typeface="Wingdings" pitchFamily="2" charset="2"/>
        <a:buChar char="§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Clr>
          <a:srgbClr val="962228"/>
        </a:buClr>
        <a:buFont typeface="Wingdings" pitchFamily="2" charset="2"/>
        <a:buChar char="§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rgbClr val="5BC000"/>
        </a:buClr>
        <a:buFont typeface="Wingdings" pitchFamily="2" charset="2"/>
        <a:buChar char="§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rgbClr val="962228"/>
        </a:buClr>
        <a:buFont typeface="Wingdings" pitchFamily="2" charset="2"/>
        <a:buChar char="§"/>
        <a:defRPr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rgbClr val="5BC000"/>
        </a:buClr>
        <a:buFont typeface="Wingdings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6C0317-8114-4B4C-92EE-69F9E298020E}" type="slidenum">
              <a:rPr lang="de-DE" smtClean="0"/>
              <a:t>1</a:t>
            </a:fld>
            <a:endParaRPr lang="de-DE"/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>
          <a:xfrm>
            <a:off x="239209" y="1334146"/>
            <a:ext cx="6580691" cy="1064506"/>
          </a:xfrm>
        </p:spPr>
        <p:txBody>
          <a:bodyPr>
            <a:normAutofit fontScale="90000"/>
          </a:bodyPr>
          <a:lstStyle/>
          <a:p>
            <a:r>
              <a:rPr lang="de-DE" b="1" dirty="0"/>
              <a:t>Vertragsnaturschutz für biologische Vielfalt</a:t>
            </a:r>
          </a:p>
        </p:txBody>
      </p:sp>
      <p:sp>
        <p:nvSpPr>
          <p:cNvPr id="5" name="Textfeld 4"/>
          <p:cNvSpPr txBox="1"/>
          <p:nvPr/>
        </p:nvSpPr>
        <p:spPr>
          <a:xfrm>
            <a:off x="228599" y="552450"/>
            <a:ext cx="672465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de-DE" sz="2400" b="1" dirty="0"/>
              <a:t>Kreiskulturlandschaftsprogramm</a:t>
            </a:r>
          </a:p>
        </p:txBody>
      </p:sp>
      <p:sp>
        <p:nvSpPr>
          <p:cNvPr id="6" name="Textfeld 5"/>
          <p:cNvSpPr txBox="1"/>
          <p:nvPr/>
        </p:nvSpPr>
        <p:spPr>
          <a:xfrm>
            <a:off x="228599" y="4143375"/>
            <a:ext cx="5210176" cy="18774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de-DE" sz="2000" b="1" dirty="0"/>
              <a:t>Unsere Förderangebote</a:t>
            </a:r>
          </a:p>
          <a:p>
            <a:pPr>
              <a:buNone/>
            </a:pPr>
            <a:r>
              <a:rPr lang="de-DE" sz="2000" dirty="0"/>
              <a:t>Wiesen und Weiden naturnah bewirtschaften</a:t>
            </a:r>
          </a:p>
          <a:p>
            <a:pPr>
              <a:buNone/>
            </a:pPr>
            <a:r>
              <a:rPr lang="de-DE" sz="2000" dirty="0"/>
              <a:t>Acker in Grünland umwandeln</a:t>
            </a:r>
          </a:p>
          <a:p>
            <a:pPr>
              <a:buNone/>
            </a:pPr>
            <a:r>
              <a:rPr lang="de-DE" sz="2000" dirty="0"/>
              <a:t>Blühende Ackerränder schaffen</a:t>
            </a:r>
          </a:p>
          <a:p>
            <a:pPr>
              <a:buNone/>
            </a:pPr>
            <a:r>
              <a:rPr lang="de-DE" sz="2000" dirty="0"/>
              <a:t>Streuobstwiesen und Biotope pflegen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dirty="0"/>
              <a:t>2023</a:t>
            </a:r>
          </a:p>
        </p:txBody>
      </p:sp>
    </p:spTree>
    <p:extLst>
      <p:ext uri="{BB962C8B-B14F-4D97-AF65-F5344CB8AC3E}">
        <p14:creationId xmlns:p14="http://schemas.microsoft.com/office/powerpoint/2010/main" val="17212027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sz="2800" b="1" dirty="0"/>
              <a:t>Kreiskulturlandschaftsprogramm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223682" y="1346881"/>
            <a:ext cx="8229600" cy="4525963"/>
          </a:xfrm>
        </p:spPr>
        <p:txBody>
          <a:bodyPr>
            <a:noAutofit/>
          </a:bodyPr>
          <a:lstStyle/>
          <a:p>
            <a:r>
              <a:rPr lang="de-DE" sz="2400" dirty="0"/>
              <a:t>Das Kreiskulturlandschaftsprogramm ist seit 2001 ein Angebot an Landwirt*innen, </a:t>
            </a:r>
            <a:r>
              <a:rPr lang="de-DE" sz="2400" dirty="0">
                <a:solidFill>
                  <a:srgbClr val="FF0000"/>
                </a:solidFill>
              </a:rPr>
              <a:t>freiwillig</a:t>
            </a:r>
            <a:r>
              <a:rPr lang="de-DE" sz="2400" dirty="0"/>
              <a:t> mehr Naturnähe zu praktizieren. Nach Beratung durch die Untere Naturschutzbehörde kann für naturschutzfachlich wichtige Flächen (-&gt; Gebietskulisse) ein Zuwendungsantrag gestellt werden. Die Landwirt*innen </a:t>
            </a:r>
            <a:r>
              <a:rPr lang="de-DE" sz="2400" dirty="0">
                <a:solidFill>
                  <a:srgbClr val="FF0000"/>
                </a:solidFill>
              </a:rPr>
              <a:t>verpflichten sich für 5 Jahre </a:t>
            </a:r>
            <a:r>
              <a:rPr lang="de-DE" sz="2400" dirty="0"/>
              <a:t>zu einer naturschutzgerechten Bewirtschaftung, im Gegenzug erhalten sie einen jährlichen Förderbetrag ausgezahlt.</a:t>
            </a:r>
          </a:p>
          <a:p>
            <a:r>
              <a:rPr lang="de-DE" sz="2400" dirty="0"/>
              <a:t>Nach Laufzeitende kann grundsätzlich wieder frei über die Fläche verfügt werden.</a:t>
            </a:r>
          </a:p>
          <a:p>
            <a:r>
              <a:rPr lang="de-DE" sz="2400" dirty="0"/>
              <a:t>Die benötigten Gelder stellen anteilig die Europäische Union, das Land NRW zur Verfügung (Kreisanteil entfällt).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6C0317-8114-4B4C-92EE-69F9E298020E}" type="slidenum">
              <a:rPr lang="de-DE" smtClean="0"/>
              <a:t>2</a:t>
            </a:fld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dirty="0"/>
              <a:t>2023</a:t>
            </a:r>
          </a:p>
        </p:txBody>
      </p:sp>
    </p:spTree>
    <p:extLst>
      <p:ext uri="{BB962C8B-B14F-4D97-AF65-F5344CB8AC3E}">
        <p14:creationId xmlns:p14="http://schemas.microsoft.com/office/powerpoint/2010/main" val="12227267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6C0317-8114-4B4C-92EE-69F9E298020E}" type="slidenum">
              <a:rPr lang="de-DE" smtClean="0"/>
              <a:t>3</a:t>
            </a:fld>
            <a:endParaRPr lang="de-DE"/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562" y="579120"/>
            <a:ext cx="8346077" cy="60003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0941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96218" y="628118"/>
            <a:ext cx="8216840" cy="606549"/>
          </a:xfrm>
        </p:spPr>
        <p:txBody>
          <a:bodyPr>
            <a:normAutofit fontScale="90000"/>
          </a:bodyPr>
          <a:lstStyle/>
          <a:p>
            <a:br>
              <a:rPr lang="de-DE" b="1" dirty="0"/>
            </a:br>
            <a:r>
              <a:rPr lang="de-DE" b="1" dirty="0"/>
              <a:t>Naturschutzgerechte Bewirtschaftung von Acker</a:t>
            </a:r>
            <a:r>
              <a:rPr lang="de-DE" dirty="0"/>
              <a:t>	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e-DE" dirty="0"/>
          </a:p>
          <a:p>
            <a:r>
              <a:rPr lang="de-DE" sz="2400" dirty="0"/>
              <a:t>Ackerstreifen bzw. teilweise ganze Ackerflächen können gefördert werden</a:t>
            </a:r>
          </a:p>
          <a:p>
            <a:r>
              <a:rPr lang="de-DE" sz="2400" dirty="0"/>
              <a:t>Für eine optimale Wirksamkeit der Maßnahmen bestehen Abstandsempfehlungen:</a:t>
            </a:r>
          </a:p>
          <a:p>
            <a:r>
              <a:rPr lang="de-DE" sz="2400" dirty="0"/>
              <a:t>- 150 m zu Straßen, Windkraftanlagen, Siedlungen und Wäldern</a:t>
            </a:r>
          </a:p>
          <a:p>
            <a:r>
              <a:rPr lang="de-DE" sz="2400" dirty="0"/>
              <a:t>- 50 m zu Einzelgebäuden, Bahntrassen, Freileitungen und Feldwegen</a:t>
            </a:r>
          </a:p>
          <a:p>
            <a:pPr marL="0" indent="0">
              <a:buNone/>
            </a:pPr>
            <a:endParaRPr lang="de-DE" sz="2400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6C0317-8114-4B4C-92EE-69F9E298020E}" type="slidenum">
              <a:rPr lang="de-DE" smtClean="0"/>
              <a:t>4</a:t>
            </a:fld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dirty="0"/>
              <a:t>2023</a:t>
            </a:r>
          </a:p>
        </p:txBody>
      </p:sp>
    </p:spTree>
    <p:extLst>
      <p:ext uri="{BB962C8B-B14F-4D97-AF65-F5344CB8AC3E}">
        <p14:creationId xmlns:p14="http://schemas.microsoft.com/office/powerpoint/2010/main" val="6274992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sz="2800" b="1" dirty="0"/>
              <a:t>Paket 5022: Verzicht auf Tiefpflügen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endParaRPr lang="de-DE" dirty="0"/>
          </a:p>
          <a:p>
            <a:r>
              <a:rPr lang="de-DE" sz="2400" dirty="0"/>
              <a:t>Grubbern und Pflügen bis 30 cm erlaubt</a:t>
            </a:r>
          </a:p>
          <a:p>
            <a:r>
              <a:rPr lang="de-DE" sz="2400" dirty="0"/>
              <a:t>Basispaket, nur in Verbindung mit einem anderen Paket möglich</a:t>
            </a:r>
            <a:br>
              <a:rPr lang="de-DE" sz="2400" dirty="0"/>
            </a:br>
            <a:endParaRPr lang="de-DE" sz="2400" dirty="0"/>
          </a:p>
          <a:p>
            <a:pPr marL="0" indent="0">
              <a:buNone/>
            </a:pPr>
            <a:endParaRPr lang="de-DE" dirty="0"/>
          </a:p>
          <a:p>
            <a:pPr marL="0" indent="0">
              <a:buNone/>
            </a:pPr>
            <a:endParaRPr lang="de-DE" dirty="0"/>
          </a:p>
          <a:p>
            <a:pPr marL="0" indent="0">
              <a:buNone/>
            </a:pPr>
            <a:endParaRPr lang="de-DE" dirty="0"/>
          </a:p>
          <a:p>
            <a:endParaRPr lang="de-DE" dirty="0"/>
          </a:p>
          <a:p>
            <a:pPr marL="0" indent="0">
              <a:buNone/>
            </a:pPr>
            <a:r>
              <a:rPr lang="de-DE" sz="2400" dirty="0"/>
              <a:t>30 €/ha/Jahr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6C0317-8114-4B4C-92EE-69F9E298020E}" type="slidenum">
              <a:rPr lang="de-DE" smtClean="0"/>
              <a:t>5</a:t>
            </a:fld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dirty="0"/>
              <a:t>2023</a:t>
            </a:r>
          </a:p>
        </p:txBody>
      </p:sp>
    </p:spTree>
    <p:extLst>
      <p:ext uri="{BB962C8B-B14F-4D97-AF65-F5344CB8AC3E}">
        <p14:creationId xmlns:p14="http://schemas.microsoft.com/office/powerpoint/2010/main" val="6510978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br>
              <a:rPr lang="de-DE" sz="2800" b="1" dirty="0"/>
            </a:br>
            <a:r>
              <a:rPr lang="de-DE" sz="2800" b="1" dirty="0"/>
              <a:t>Paket 5024: Stehen lassen von Raps- oder Getreidestoppeln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233207" y="1537381"/>
            <a:ext cx="8229600" cy="4525963"/>
          </a:xfrm>
        </p:spPr>
        <p:txBody>
          <a:bodyPr>
            <a:normAutofit fontScale="92500" lnSpcReduction="20000"/>
          </a:bodyPr>
          <a:lstStyle/>
          <a:p>
            <a:endParaRPr lang="de-DE" dirty="0"/>
          </a:p>
          <a:p>
            <a:r>
              <a:rPr lang="de-DE" sz="2600" dirty="0"/>
              <a:t>Kein Mais!</a:t>
            </a:r>
          </a:p>
          <a:p>
            <a:r>
              <a:rPr lang="de-DE" sz="2600" dirty="0"/>
              <a:t>Bis 28.02. des Folgejahres</a:t>
            </a:r>
          </a:p>
          <a:p>
            <a:r>
              <a:rPr lang="de-DE" sz="2600" dirty="0"/>
              <a:t>Kein Herbizid Einsatz auf der Stoppelbrache</a:t>
            </a:r>
          </a:p>
          <a:p>
            <a:r>
              <a:rPr lang="de-DE" sz="2600" dirty="0"/>
              <a:t>Verzicht auf jegliche Art der </a:t>
            </a:r>
            <a:r>
              <a:rPr lang="de-DE" sz="2600" dirty="0" err="1"/>
              <a:t>Beikrautregulierung</a:t>
            </a:r>
            <a:endParaRPr lang="de-DE" sz="2600" dirty="0"/>
          </a:p>
          <a:p>
            <a:r>
              <a:rPr lang="de-DE" sz="2600" dirty="0"/>
              <a:t>Stoppelhöhe ist in der Regel auf 20 cm festzulegen</a:t>
            </a:r>
          </a:p>
          <a:p>
            <a:endParaRPr lang="de-DE" dirty="0"/>
          </a:p>
          <a:p>
            <a:endParaRPr lang="de-DE" dirty="0"/>
          </a:p>
          <a:p>
            <a:endParaRPr lang="de-DE" dirty="0"/>
          </a:p>
          <a:p>
            <a:endParaRPr lang="de-DE" dirty="0"/>
          </a:p>
          <a:p>
            <a:pPr marL="0" indent="0">
              <a:buNone/>
            </a:pPr>
            <a:r>
              <a:rPr lang="de-DE" dirty="0"/>
              <a:t>250 €/ha/Jahr</a:t>
            </a:r>
          </a:p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6C0317-8114-4B4C-92EE-69F9E298020E}" type="slidenum">
              <a:rPr lang="de-DE" smtClean="0"/>
              <a:t>6</a:t>
            </a:fld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dirty="0"/>
              <a:t>2023</a:t>
            </a:r>
          </a:p>
        </p:txBody>
      </p:sp>
    </p:spTree>
    <p:extLst>
      <p:ext uri="{BB962C8B-B14F-4D97-AF65-F5344CB8AC3E}">
        <p14:creationId xmlns:p14="http://schemas.microsoft.com/office/powerpoint/2010/main" val="426857611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de-DE" b="1" dirty="0"/>
            </a:br>
            <a:r>
              <a:rPr lang="de-DE" b="1" dirty="0"/>
              <a:t>Paket </a:t>
            </a:r>
            <a:r>
              <a:rPr lang="de-DE" sz="3100" b="1" dirty="0"/>
              <a:t>5025</a:t>
            </a:r>
            <a:r>
              <a:rPr lang="de-DE" b="1" dirty="0"/>
              <a:t>: Ernteverzicht von Getreide bis zum 28.02.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de-DE" dirty="0"/>
          </a:p>
          <a:p>
            <a:r>
              <a:rPr lang="de-DE" sz="2400" dirty="0"/>
              <a:t>Streifenbreite mind. 6 bis 25 m</a:t>
            </a:r>
          </a:p>
          <a:p>
            <a:r>
              <a:rPr lang="de-DE" sz="2400" dirty="0"/>
              <a:t>Maximal können 0,5 ha gefördert werden</a:t>
            </a:r>
          </a:p>
          <a:p>
            <a:r>
              <a:rPr lang="de-DE" sz="2400" dirty="0"/>
              <a:t>Bis 28. Februar des Folgejahres</a:t>
            </a:r>
          </a:p>
          <a:p>
            <a:r>
              <a:rPr lang="de-DE" sz="2400" dirty="0"/>
              <a:t>I.d.R. Weizen, Hafer, </a:t>
            </a:r>
            <a:r>
              <a:rPr lang="de-DE" sz="2400" dirty="0" err="1"/>
              <a:t>Wintertriticale</a:t>
            </a:r>
            <a:r>
              <a:rPr lang="de-DE" sz="2400" dirty="0"/>
              <a:t> und -roggen</a:t>
            </a:r>
          </a:p>
          <a:p>
            <a:r>
              <a:rPr lang="de-DE" sz="2400" dirty="0"/>
              <a:t>Nicht geeignet sind </a:t>
            </a:r>
            <a:r>
              <a:rPr lang="de-DE" sz="2400" dirty="0" err="1"/>
              <a:t>Sommertriticale</a:t>
            </a:r>
            <a:r>
              <a:rPr lang="de-DE" sz="2400" dirty="0"/>
              <a:t> und -roggen</a:t>
            </a:r>
          </a:p>
          <a:p>
            <a:pPr marL="0" indent="0">
              <a:buNone/>
            </a:pPr>
            <a:endParaRPr lang="de-DE" sz="2400" dirty="0"/>
          </a:p>
          <a:p>
            <a:pPr marL="0" indent="0">
              <a:buNone/>
            </a:pPr>
            <a:endParaRPr lang="de-DE" sz="2400" dirty="0"/>
          </a:p>
          <a:p>
            <a:pPr marL="0" indent="0">
              <a:buNone/>
            </a:pPr>
            <a:endParaRPr lang="de-DE" sz="2400" dirty="0"/>
          </a:p>
          <a:p>
            <a:pPr marL="0" indent="0">
              <a:buNone/>
            </a:pPr>
            <a:r>
              <a:rPr lang="de-DE" sz="2400" dirty="0"/>
              <a:t>2.240 €/ha/Jahr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6C0317-8114-4B4C-92EE-69F9E298020E}" type="slidenum">
              <a:rPr lang="de-DE" smtClean="0"/>
              <a:t>7</a:t>
            </a:fld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dirty="0"/>
              <a:t>2023</a:t>
            </a:r>
          </a:p>
        </p:txBody>
      </p:sp>
    </p:spTree>
    <p:extLst>
      <p:ext uri="{BB962C8B-B14F-4D97-AF65-F5344CB8AC3E}">
        <p14:creationId xmlns:p14="http://schemas.microsoft.com/office/powerpoint/2010/main" val="386913529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86834" y="638822"/>
            <a:ext cx="8216840" cy="606549"/>
          </a:xfrm>
        </p:spPr>
        <p:txBody>
          <a:bodyPr>
            <a:noAutofit/>
          </a:bodyPr>
          <a:lstStyle/>
          <a:p>
            <a:r>
              <a:rPr lang="de-DE" sz="2800" b="1" dirty="0"/>
              <a:t>Paket 5026: Doppelter Saatreihenabstand im Wintergetreide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204632" y="1642156"/>
            <a:ext cx="8229600" cy="4525963"/>
          </a:xfrm>
        </p:spPr>
        <p:txBody>
          <a:bodyPr>
            <a:normAutofit/>
          </a:bodyPr>
          <a:lstStyle/>
          <a:p>
            <a:r>
              <a:rPr lang="de-DE" sz="2400" dirty="0"/>
              <a:t>Verzicht auf Düngung und Pflanzenschutzmittel</a:t>
            </a:r>
          </a:p>
          <a:p>
            <a:r>
              <a:rPr lang="de-DE" sz="2400" dirty="0"/>
              <a:t>Keine mechanische oder andere Art der </a:t>
            </a:r>
            <a:r>
              <a:rPr lang="de-DE" sz="2400" dirty="0" err="1"/>
              <a:t>Beikrautregulierung</a:t>
            </a:r>
            <a:r>
              <a:rPr lang="de-DE" sz="2400" dirty="0"/>
              <a:t> vom 01. April bis 30. Juni</a:t>
            </a:r>
          </a:p>
          <a:p>
            <a:r>
              <a:rPr lang="de-DE" sz="2400" dirty="0"/>
              <a:t>Reihenabstand muss im Mittel mindestens 20 cm betragen</a:t>
            </a:r>
          </a:p>
          <a:p>
            <a:r>
              <a:rPr lang="de-DE" sz="2400" dirty="0"/>
              <a:t>Frühester Erntezeitpunkt 30.06., bei Wintergeste 20.06.</a:t>
            </a:r>
          </a:p>
          <a:p>
            <a:r>
              <a:rPr lang="de-DE" sz="2400" dirty="0"/>
              <a:t>Untersaat ist nicht zulässig</a:t>
            </a:r>
          </a:p>
          <a:p>
            <a:endParaRPr lang="de-DE" sz="2400" dirty="0"/>
          </a:p>
          <a:p>
            <a:endParaRPr lang="de-DE" sz="2400" dirty="0"/>
          </a:p>
          <a:p>
            <a:pPr marL="0" indent="0">
              <a:buNone/>
            </a:pPr>
            <a:endParaRPr lang="de-DE" sz="2400" dirty="0"/>
          </a:p>
          <a:p>
            <a:pPr marL="0" indent="0">
              <a:buNone/>
            </a:pPr>
            <a:r>
              <a:rPr lang="de-DE" sz="2400" dirty="0"/>
              <a:t>1.100 €/ha/Jahr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6C0317-8114-4B4C-92EE-69F9E298020E}" type="slidenum">
              <a:rPr lang="de-DE" smtClean="0"/>
              <a:t>8</a:t>
            </a:fld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dirty="0"/>
              <a:t>2023</a:t>
            </a:r>
          </a:p>
        </p:txBody>
      </p:sp>
    </p:spTree>
    <p:extLst>
      <p:ext uri="{BB962C8B-B14F-4D97-AF65-F5344CB8AC3E}">
        <p14:creationId xmlns:p14="http://schemas.microsoft.com/office/powerpoint/2010/main" val="25253645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e-DE" b="1" dirty="0"/>
              <a:t>Paket 5027: Doppelter Saatreihenabstand im Sommergetreide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214157" y="1632631"/>
            <a:ext cx="8229600" cy="4525963"/>
          </a:xfrm>
        </p:spPr>
        <p:txBody>
          <a:bodyPr>
            <a:normAutofit/>
          </a:bodyPr>
          <a:lstStyle/>
          <a:p>
            <a:endParaRPr lang="de-DE" dirty="0"/>
          </a:p>
          <a:p>
            <a:r>
              <a:rPr lang="de-DE" sz="2400" dirty="0"/>
              <a:t>Das gleiche wie bei 5026, nur höherer Förderbetrag</a:t>
            </a:r>
          </a:p>
          <a:p>
            <a:endParaRPr lang="de-DE" sz="2400" dirty="0"/>
          </a:p>
          <a:p>
            <a:endParaRPr lang="de-DE" sz="2400" dirty="0"/>
          </a:p>
          <a:p>
            <a:endParaRPr lang="de-DE" sz="2400" dirty="0"/>
          </a:p>
          <a:p>
            <a:pPr marL="0" indent="0">
              <a:buNone/>
            </a:pPr>
            <a:endParaRPr lang="de-DE" sz="2400" dirty="0"/>
          </a:p>
          <a:p>
            <a:pPr marL="0" indent="0">
              <a:buNone/>
            </a:pPr>
            <a:endParaRPr lang="de-DE" sz="2400" dirty="0"/>
          </a:p>
          <a:p>
            <a:endParaRPr lang="de-DE" sz="2400" dirty="0"/>
          </a:p>
          <a:p>
            <a:endParaRPr lang="de-DE" sz="2400" dirty="0"/>
          </a:p>
          <a:p>
            <a:pPr marL="0" indent="0">
              <a:buNone/>
            </a:pPr>
            <a:r>
              <a:rPr lang="de-DE" sz="2400" dirty="0"/>
              <a:t>1.455 €/ha/Jahr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6C0317-8114-4B4C-92EE-69F9E298020E}" type="slidenum">
              <a:rPr lang="de-DE" smtClean="0"/>
              <a:t>9</a:t>
            </a:fld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dirty="0"/>
              <a:t>2023</a:t>
            </a:r>
          </a:p>
        </p:txBody>
      </p:sp>
    </p:spTree>
    <p:extLst>
      <p:ext uri="{BB962C8B-B14F-4D97-AF65-F5344CB8AC3E}">
        <p14:creationId xmlns:p14="http://schemas.microsoft.com/office/powerpoint/2010/main" val="351315434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06478" y="740332"/>
            <a:ext cx="8216840" cy="606549"/>
          </a:xfrm>
        </p:spPr>
        <p:txBody>
          <a:bodyPr>
            <a:noAutofit/>
          </a:bodyPr>
          <a:lstStyle/>
          <a:p>
            <a:r>
              <a:rPr lang="de-DE" sz="2800" b="1" dirty="0"/>
              <a:t>Paket 5033: Verzicht auf Insektizide und </a:t>
            </a:r>
            <a:r>
              <a:rPr lang="de-DE" sz="2800" b="1" dirty="0" err="1"/>
              <a:t>Rodentizide</a:t>
            </a:r>
            <a:r>
              <a:rPr lang="de-DE" sz="2800" b="1" dirty="0"/>
              <a:t> (Ratten- und Mäusegift)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206478" y="1914440"/>
            <a:ext cx="8229600" cy="4525963"/>
          </a:xfrm>
        </p:spPr>
        <p:txBody>
          <a:bodyPr>
            <a:normAutofit/>
          </a:bodyPr>
          <a:lstStyle/>
          <a:p>
            <a:r>
              <a:rPr lang="de-DE" sz="2400" dirty="0"/>
              <a:t>Basispaket, in Verbindung mit anderen Paketen</a:t>
            </a:r>
          </a:p>
          <a:p>
            <a:r>
              <a:rPr lang="de-DE" sz="2400" dirty="0"/>
              <a:t>Nicht mit 5026, 5027, 5041 und 5042 kombinierbar</a:t>
            </a:r>
          </a:p>
          <a:p>
            <a:endParaRPr lang="de-DE" sz="2400" dirty="0"/>
          </a:p>
          <a:p>
            <a:endParaRPr lang="de-DE" sz="2400" dirty="0"/>
          </a:p>
          <a:p>
            <a:endParaRPr lang="de-DE" sz="2400" dirty="0"/>
          </a:p>
          <a:p>
            <a:pPr marL="0" indent="0">
              <a:buNone/>
            </a:pPr>
            <a:endParaRPr lang="de-DE" sz="2400" dirty="0"/>
          </a:p>
          <a:p>
            <a:pPr marL="0" indent="0">
              <a:buNone/>
            </a:pPr>
            <a:endParaRPr lang="de-DE" sz="2400" dirty="0"/>
          </a:p>
          <a:p>
            <a:endParaRPr lang="de-DE" sz="2400" dirty="0"/>
          </a:p>
          <a:p>
            <a:pPr marL="0" indent="0">
              <a:buNone/>
            </a:pPr>
            <a:r>
              <a:rPr lang="de-DE" sz="2400" dirty="0"/>
              <a:t>295 €/ha/Jahr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6C0317-8114-4B4C-92EE-69F9E298020E}" type="slidenum">
              <a:rPr lang="de-DE" smtClean="0"/>
              <a:t>10</a:t>
            </a:fld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dirty="0"/>
              <a:t>2023</a:t>
            </a:r>
          </a:p>
        </p:txBody>
      </p:sp>
    </p:spTree>
    <p:extLst>
      <p:ext uri="{BB962C8B-B14F-4D97-AF65-F5344CB8AC3E}">
        <p14:creationId xmlns:p14="http://schemas.microsoft.com/office/powerpoint/2010/main" val="302839287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de-DE" sz="2800" b="1" dirty="0"/>
              <a:t>Paket</a:t>
            </a:r>
            <a:r>
              <a:rPr lang="de-DE" sz="2400" b="1" dirty="0"/>
              <a:t> 5041: Anlage von Ackerbrachen durch Selbstbegrünung 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248734" y="1117601"/>
            <a:ext cx="8596468" cy="4937760"/>
          </a:xfrm>
        </p:spPr>
        <p:txBody>
          <a:bodyPr>
            <a:normAutofit fontScale="25000" lnSpcReduction="20000"/>
          </a:bodyPr>
          <a:lstStyle/>
          <a:p>
            <a:r>
              <a:rPr lang="de-DE" sz="9600" dirty="0"/>
              <a:t>Fläche ist aus der Produktion genommen</a:t>
            </a:r>
          </a:p>
          <a:p>
            <a:r>
              <a:rPr lang="de-DE" sz="9600" dirty="0"/>
              <a:t>Eignung als Bruthabitat ab Mindestbreite von 20 m</a:t>
            </a:r>
          </a:p>
          <a:p>
            <a:r>
              <a:rPr lang="de-DE" sz="9600" dirty="0"/>
              <a:t>Verzicht auf Düngung und Pflanzenschutzmittel</a:t>
            </a:r>
          </a:p>
          <a:p>
            <a:r>
              <a:rPr lang="de-DE" sz="9600" dirty="0"/>
              <a:t>Keine Nutzung des Aufwuchses</a:t>
            </a:r>
          </a:p>
          <a:p>
            <a:r>
              <a:rPr lang="de-DE" sz="9600" dirty="0"/>
              <a:t>Mechanische Distelbekämpfung ab Mitte Juli möglich</a:t>
            </a:r>
          </a:p>
          <a:p>
            <a:r>
              <a:rPr lang="de-DE" sz="9600" dirty="0"/>
              <a:t>Kann als Kurzzeitbrache mit jährlicher Bodenbearbeitung oder als mehrjährige Pflegebrache ohne jährliche Bodenbearbeitung ausgestaltet sein</a:t>
            </a:r>
          </a:p>
          <a:p>
            <a:r>
              <a:rPr lang="de-DE" sz="9600" dirty="0"/>
              <a:t>Kurzzeitbrache: regelmäßige jährliche Bearbeitungszeit (grubbern, eggen) bei Rebhuhn- und Feldlerchenvorkommen 16.08. - 01.10., für den Kiebitz 01.11. – 28.02. </a:t>
            </a:r>
          </a:p>
          <a:p>
            <a:r>
              <a:rPr lang="de-DE" sz="9600" dirty="0"/>
              <a:t>Pflegebrache: Bei Beginn der Maßnahme eine Bodenbearbeitung, in den Folgejahren gelegentliche Pflege (Mahd/</a:t>
            </a:r>
            <a:r>
              <a:rPr lang="de-DE" sz="9600" dirty="0" err="1"/>
              <a:t>Mulchmahd</a:t>
            </a:r>
            <a:r>
              <a:rPr lang="de-DE" sz="9600" dirty="0"/>
              <a:t>) zwischen dem 15.08. und 01.04., wird von der Bewilligungsbehörde festgesetzt</a:t>
            </a:r>
          </a:p>
          <a:p>
            <a:pPr marL="0" indent="0">
              <a:buNone/>
            </a:pPr>
            <a:endParaRPr lang="de-DE" sz="3200" dirty="0"/>
          </a:p>
          <a:p>
            <a:pPr marL="0" indent="0">
              <a:buNone/>
            </a:pPr>
            <a:r>
              <a:rPr lang="de-DE" sz="9600" dirty="0"/>
              <a:t>1.600 €/ha/Jahr</a:t>
            </a:r>
          </a:p>
          <a:p>
            <a:endParaRPr lang="de-DE" sz="7200" dirty="0"/>
          </a:p>
          <a:p>
            <a:pPr marL="0" indent="0">
              <a:buNone/>
            </a:pPr>
            <a:endParaRPr lang="de-DE" dirty="0"/>
          </a:p>
          <a:p>
            <a:endParaRPr lang="de-DE" dirty="0"/>
          </a:p>
          <a:p>
            <a:pPr marL="0" indent="0">
              <a:buNone/>
            </a:pP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6C0317-8114-4B4C-92EE-69F9E298020E}" type="slidenum">
              <a:rPr lang="de-DE" smtClean="0"/>
              <a:t>11</a:t>
            </a:fld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dirty="0"/>
              <a:t>2023</a:t>
            </a:r>
          </a:p>
        </p:txBody>
      </p:sp>
    </p:spTree>
    <p:extLst>
      <p:ext uri="{BB962C8B-B14F-4D97-AF65-F5344CB8AC3E}">
        <p14:creationId xmlns:p14="http://schemas.microsoft.com/office/powerpoint/2010/main" val="380445169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de-DE" sz="2800" b="1" dirty="0"/>
              <a:t>Paket 5042: Anlage von Blüh- und Schutzstreifen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223682" y="1680256"/>
            <a:ext cx="8229600" cy="4525963"/>
          </a:xfrm>
        </p:spPr>
        <p:txBody>
          <a:bodyPr>
            <a:normAutofit/>
          </a:bodyPr>
          <a:lstStyle/>
          <a:p>
            <a:r>
              <a:rPr lang="de-DE" sz="2400" dirty="0"/>
              <a:t>Verzicht auf Düngung und Pflanzenschutzmittel</a:t>
            </a:r>
          </a:p>
          <a:p>
            <a:r>
              <a:rPr lang="de-DE" sz="2400" dirty="0"/>
              <a:t>Keine Nutzung des Aufwuchses</a:t>
            </a:r>
          </a:p>
          <a:p>
            <a:r>
              <a:rPr lang="de-DE" sz="2400" dirty="0"/>
              <a:t>Einsaat ausschließlich unter Beachtung landesweit vorgeschriebener Rahmenmischungen</a:t>
            </a:r>
          </a:p>
          <a:p>
            <a:r>
              <a:rPr lang="de-DE" sz="2400" dirty="0"/>
              <a:t>Pflegemanagement und Pflegezeiträume werden im Einzelfall festgelegt</a:t>
            </a:r>
          </a:p>
          <a:p>
            <a:r>
              <a:rPr lang="de-DE" sz="2400" dirty="0"/>
              <a:t>Mehrjährige Einsaat mit zertifiziertem </a:t>
            </a:r>
            <a:r>
              <a:rPr lang="de-DE" sz="2400" dirty="0" err="1"/>
              <a:t>Regiosaatgut</a:t>
            </a:r>
            <a:endParaRPr lang="de-DE" sz="2400" dirty="0"/>
          </a:p>
          <a:p>
            <a:pPr marL="0" indent="0">
              <a:buNone/>
            </a:pPr>
            <a:endParaRPr lang="de-DE" dirty="0"/>
          </a:p>
          <a:p>
            <a:pPr marL="0" indent="0">
              <a:buNone/>
            </a:pPr>
            <a:r>
              <a:rPr lang="de-DE" sz="2400" dirty="0"/>
              <a:t>2.280 €/ha/Jahr im Jahr der Einsaat</a:t>
            </a:r>
          </a:p>
          <a:p>
            <a:pPr marL="0" indent="0">
              <a:buNone/>
            </a:pPr>
            <a:r>
              <a:rPr lang="de-DE" sz="2400" dirty="0"/>
              <a:t>1.530 €/ha/Jahr in den Folgejahren</a:t>
            </a:r>
          </a:p>
          <a:p>
            <a:endParaRPr lang="de-DE" dirty="0"/>
          </a:p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6C0317-8114-4B4C-92EE-69F9E298020E}" type="slidenum">
              <a:rPr lang="de-DE" smtClean="0"/>
              <a:t>12</a:t>
            </a:fld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dirty="0"/>
              <a:t>2023</a:t>
            </a:r>
          </a:p>
        </p:txBody>
      </p:sp>
    </p:spTree>
    <p:extLst>
      <p:ext uri="{BB962C8B-B14F-4D97-AF65-F5344CB8AC3E}">
        <p14:creationId xmlns:p14="http://schemas.microsoft.com/office/powerpoint/2010/main" val="305341281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6C0317-8114-4B4C-92EE-69F9E298020E}" type="slidenum">
              <a:rPr lang="de-DE" smtClean="0"/>
              <a:t>13</a:t>
            </a:fld>
            <a:endParaRPr lang="de-DE"/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>
          <a:xfrm>
            <a:off x="248734" y="591196"/>
            <a:ext cx="6580691" cy="4685654"/>
          </a:xfrm>
        </p:spPr>
        <p:txBody>
          <a:bodyPr>
            <a:normAutofit/>
          </a:bodyPr>
          <a:lstStyle/>
          <a:p>
            <a:pPr algn="ctr"/>
            <a:r>
              <a:rPr lang="de-DE" b="1" dirty="0"/>
              <a:t>Naturschutzgerechte Bewirtschaftung von Grünland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dirty="0"/>
              <a:t>2023</a:t>
            </a:r>
          </a:p>
        </p:txBody>
      </p:sp>
    </p:spTree>
    <p:extLst>
      <p:ext uri="{BB962C8B-B14F-4D97-AF65-F5344CB8AC3E}">
        <p14:creationId xmlns:p14="http://schemas.microsoft.com/office/powerpoint/2010/main" val="65833288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48734" y="591197"/>
            <a:ext cx="8216840" cy="800723"/>
          </a:xfrm>
        </p:spPr>
        <p:txBody>
          <a:bodyPr>
            <a:noAutofit/>
          </a:bodyPr>
          <a:lstStyle/>
          <a:p>
            <a:r>
              <a:rPr lang="de-DE" sz="2800" b="1" dirty="0"/>
              <a:t>Paket 5100: Umwandlung von Acker in Grünland gemäß fachlichen Vorgaben 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223682" y="1537381"/>
            <a:ext cx="8229600" cy="4525963"/>
          </a:xfrm>
        </p:spPr>
        <p:txBody>
          <a:bodyPr>
            <a:normAutofit/>
          </a:bodyPr>
          <a:lstStyle/>
          <a:p>
            <a:r>
              <a:rPr lang="de-DE" sz="2400" dirty="0"/>
              <a:t>Bei Selbstbegrünung mit vorbereitender Bodenbearbeitung oder Einsaat mit vorgegebener Rahmenmischung</a:t>
            </a:r>
          </a:p>
          <a:p>
            <a:pPr marL="0" indent="0">
              <a:buNone/>
            </a:pPr>
            <a:r>
              <a:rPr lang="de-DE" sz="2400" dirty="0"/>
              <a:t>     im 1. Jahr 615 €/ha/Jahr,  </a:t>
            </a:r>
          </a:p>
          <a:p>
            <a:pPr marL="0" indent="0">
              <a:buNone/>
            </a:pPr>
            <a:r>
              <a:rPr lang="de-DE" sz="2400" dirty="0"/>
              <a:t>     in den Folgejahren 440 €/ha/Jahr</a:t>
            </a:r>
          </a:p>
          <a:p>
            <a:r>
              <a:rPr lang="de-DE" sz="2400" dirty="0"/>
              <a:t>Durch </a:t>
            </a:r>
            <a:r>
              <a:rPr lang="de-DE" sz="2400" dirty="0" err="1"/>
              <a:t>Mahdgutübertragung</a:t>
            </a:r>
            <a:r>
              <a:rPr lang="de-DE" sz="2400" dirty="0"/>
              <a:t> oder Einsaat von gebietseigenem bzw. </a:t>
            </a:r>
            <a:r>
              <a:rPr lang="de-DE" sz="2400" dirty="0" err="1"/>
              <a:t>Regiosaatgut</a:t>
            </a:r>
            <a:endParaRPr lang="de-DE" sz="2400" dirty="0"/>
          </a:p>
          <a:p>
            <a:pPr marL="0" indent="0">
              <a:buNone/>
            </a:pPr>
            <a:r>
              <a:rPr lang="de-DE" sz="2400" dirty="0"/>
              <a:t>     im 1. Jahr 2.040 €/ha/Jahr</a:t>
            </a:r>
          </a:p>
          <a:p>
            <a:pPr marL="0" indent="0">
              <a:buNone/>
            </a:pPr>
            <a:r>
              <a:rPr lang="de-DE" sz="2400" dirty="0"/>
              <a:t>     in den Folgejahren 440 €/ha/Jahr</a:t>
            </a:r>
          </a:p>
          <a:p>
            <a:pPr marL="0" indent="0">
              <a:buNone/>
            </a:pPr>
            <a:endParaRPr lang="de-DE" dirty="0"/>
          </a:p>
          <a:p>
            <a:pPr marL="0" indent="0">
              <a:buNone/>
            </a:pPr>
            <a:endParaRPr lang="de-DE" dirty="0"/>
          </a:p>
          <a:p>
            <a:pPr marL="0" indent="0">
              <a:buNone/>
            </a:pP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6C0317-8114-4B4C-92EE-69F9E298020E}" type="slidenum">
              <a:rPr lang="de-DE" smtClean="0"/>
              <a:t>14</a:t>
            </a:fld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dirty="0"/>
              <a:t>2023</a:t>
            </a:r>
          </a:p>
        </p:txBody>
      </p:sp>
    </p:spTree>
    <p:extLst>
      <p:ext uri="{BB962C8B-B14F-4D97-AF65-F5344CB8AC3E}">
        <p14:creationId xmlns:p14="http://schemas.microsoft.com/office/powerpoint/2010/main" val="301610253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06478" y="577883"/>
            <a:ext cx="8216840" cy="874997"/>
          </a:xfrm>
        </p:spPr>
        <p:txBody>
          <a:bodyPr>
            <a:noAutofit/>
          </a:bodyPr>
          <a:lstStyle/>
          <a:p>
            <a:r>
              <a:rPr lang="de-DE" sz="2800" b="1" dirty="0"/>
              <a:t>Paket 5100: Umwandlung von Acker in Grünland gemäß fachlichen Vorgaben 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206478" y="1747520"/>
            <a:ext cx="8229600" cy="4201369"/>
          </a:xfrm>
        </p:spPr>
        <p:txBody>
          <a:bodyPr>
            <a:normAutofit fontScale="92500" lnSpcReduction="10000"/>
          </a:bodyPr>
          <a:lstStyle/>
          <a:p>
            <a:r>
              <a:rPr lang="de-DE" sz="2600" dirty="0"/>
              <a:t>Umwandlung im Herbst vor Maßnahmenbeginn, mit Zustimmung der Bewilligungsbehörde, spätestens zum frühesten geeigneten Zeitpunkt des Bewilligungsjahres</a:t>
            </a:r>
          </a:p>
          <a:p>
            <a:r>
              <a:rPr lang="de-DE" sz="2600" dirty="0"/>
              <a:t>Reguläre Ernte der zu Maßnahmenbeginn vorhandenen Ackerkultur</a:t>
            </a:r>
          </a:p>
          <a:p>
            <a:r>
              <a:rPr lang="de-DE" sz="2600" dirty="0"/>
              <a:t>Förderung für die Dauer von 2 Bewilligungsperioden und nur in Verbindung mit Extensivierungsmaßnahme</a:t>
            </a:r>
          </a:p>
          <a:p>
            <a:r>
              <a:rPr lang="de-DE" sz="2600" dirty="0"/>
              <a:t>Umwandlung nicht zulässig bei Beseitigung wertvoller </a:t>
            </a:r>
            <a:r>
              <a:rPr lang="de-DE" sz="2600" dirty="0" err="1"/>
              <a:t>Ackerwildkrautflora</a:t>
            </a:r>
            <a:endParaRPr lang="de-DE" sz="2600" dirty="0"/>
          </a:p>
          <a:p>
            <a:r>
              <a:rPr lang="de-DE" sz="2600" dirty="0"/>
              <a:t>Flächen vor Bewilligung mind. 5 Jahre in Ackernutzung. Keine Stilllegung auf 10 bzw. 20 Jahre</a:t>
            </a:r>
          </a:p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6C0317-8114-4B4C-92EE-69F9E298020E}" type="slidenum">
              <a:rPr lang="de-DE" smtClean="0"/>
              <a:t>15</a:t>
            </a:fld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dirty="0"/>
              <a:t>2023</a:t>
            </a:r>
          </a:p>
        </p:txBody>
      </p:sp>
    </p:spTree>
    <p:extLst>
      <p:ext uri="{BB962C8B-B14F-4D97-AF65-F5344CB8AC3E}">
        <p14:creationId xmlns:p14="http://schemas.microsoft.com/office/powerpoint/2010/main" val="141925323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sz="2800" b="1" dirty="0"/>
              <a:t>Paket Extensive Weidenutzung 513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538480" y="1222011"/>
            <a:ext cx="8229600" cy="843915"/>
          </a:xfrm>
        </p:spPr>
        <p:txBody>
          <a:bodyPr>
            <a:noAutofit/>
          </a:bodyPr>
          <a:lstStyle/>
          <a:p>
            <a:pPr marL="342900" lvl="0" indent="-342900">
              <a:buFont typeface="Wingdings" pitchFamily="2" charset="2"/>
              <a:buChar char="§"/>
            </a:pPr>
            <a:r>
              <a:rPr lang="de-DE" sz="2000" b="0" dirty="0">
                <a:solidFill>
                  <a:prstClr val="black"/>
                </a:solidFill>
              </a:rPr>
              <a:t>Max. 2 Großvieheinheiten Besatzdichte vom 15.03. bis 15.06.</a:t>
            </a:r>
          </a:p>
          <a:p>
            <a:pPr marL="342900" lvl="0" indent="-342900">
              <a:buFont typeface="Wingdings" pitchFamily="2" charset="2"/>
              <a:buChar char="§"/>
            </a:pPr>
            <a:r>
              <a:rPr lang="de-DE" sz="2000" b="0" dirty="0">
                <a:solidFill>
                  <a:prstClr val="black"/>
                </a:solidFill>
              </a:rPr>
              <a:t>Keine </a:t>
            </a:r>
            <a:r>
              <a:rPr lang="de-DE" sz="2000" b="0" dirty="0" err="1">
                <a:solidFill>
                  <a:prstClr val="black"/>
                </a:solidFill>
              </a:rPr>
              <a:t>Zufütterung</a:t>
            </a:r>
            <a:endParaRPr lang="de-DE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6C0317-8114-4B4C-92EE-69F9E298020E}" type="slidenum">
              <a:rPr lang="de-DE" smtClean="0"/>
              <a:t>16</a:t>
            </a:fld>
            <a:endParaRPr lang="de-DE"/>
          </a:p>
        </p:txBody>
      </p:sp>
      <p:sp>
        <p:nvSpPr>
          <p:cNvPr id="9" name="Textfeld 8"/>
          <p:cNvSpPr txBox="1"/>
          <p:nvPr/>
        </p:nvSpPr>
        <p:spPr>
          <a:xfrm>
            <a:off x="0" y="6107317"/>
            <a:ext cx="9144000" cy="5170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ct val="30000"/>
              </a:spcBef>
              <a:buClrTx/>
              <a:buNone/>
              <a:defRPr/>
            </a:pPr>
            <a:r>
              <a:rPr lang="de-DE" sz="1200" dirty="0"/>
              <a:t>Pflanzenschutzmittel*1: Soweit diese Einschränkung rechtsverbindlich bereits besteht, erfolgt eine Prämienkürzung von 35,00 €/ha/Jahr</a:t>
            </a:r>
          </a:p>
          <a:p>
            <a:pPr>
              <a:spcBef>
                <a:spcPct val="30000"/>
              </a:spcBef>
              <a:buClrTx/>
              <a:buNone/>
              <a:defRPr/>
            </a:pPr>
            <a:r>
              <a:rPr lang="de-DE" sz="1200" dirty="0" err="1"/>
              <a:t>Nachsaat</a:t>
            </a:r>
            <a:r>
              <a:rPr lang="de-DE" sz="1200" dirty="0"/>
              <a:t>*2: Soweit diese Einschränkung rechtsverbindlich bereits besteht, erfolgt eine Prämienkürzung von 30,00 €/ha/Jahr</a:t>
            </a:r>
          </a:p>
        </p:txBody>
      </p:sp>
      <p:sp>
        <p:nvSpPr>
          <p:cNvPr id="8" name="Datumsplatzhalt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dirty="0"/>
              <a:t>2023</a:t>
            </a:r>
          </a:p>
        </p:txBody>
      </p:sp>
      <p:graphicFrame>
        <p:nvGraphicFramePr>
          <p:cNvPr id="10" name="Tabelle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01250049"/>
              </p:ext>
            </p:extLst>
          </p:nvPr>
        </p:nvGraphicFramePr>
        <p:xfrm>
          <a:off x="538480" y="2169172"/>
          <a:ext cx="8074578" cy="3779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56000">
                  <a:extLst>
                    <a:ext uri="{9D8B030D-6E8A-4147-A177-3AD203B41FA5}">
                      <a16:colId xmlns:a16="http://schemas.microsoft.com/office/drawing/2014/main" val="264352961"/>
                    </a:ext>
                  </a:extLst>
                </a:gridCol>
                <a:gridCol w="4518578">
                  <a:extLst>
                    <a:ext uri="{9D8B030D-6E8A-4147-A177-3AD203B41FA5}">
                      <a16:colId xmlns:a16="http://schemas.microsoft.com/office/drawing/2014/main" val="4253005981"/>
                    </a:ext>
                  </a:extLst>
                </a:gridCol>
              </a:tblGrid>
              <a:tr h="365941">
                <a:tc>
                  <a:txBody>
                    <a:bodyPr/>
                    <a:lstStyle/>
                    <a:p>
                      <a:r>
                        <a:rPr lang="de-DE" sz="2000" u="sng" dirty="0">
                          <a:solidFill>
                            <a:schemeClr val="tx1"/>
                          </a:solidFill>
                        </a:rPr>
                        <a:t>5132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de-DE" sz="2000" u="sng" dirty="0">
                          <a:solidFill>
                            <a:schemeClr val="tx1"/>
                          </a:solidFill>
                        </a:rPr>
                        <a:t>5131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97423428"/>
                  </a:ext>
                </a:extLst>
              </a:tr>
              <a:tr h="391006">
                <a:tc>
                  <a:txBody>
                    <a:bodyPr/>
                    <a:lstStyle/>
                    <a:p>
                      <a:r>
                        <a:rPr kumimoji="0" lang="de-DE" sz="200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ganzjährig Verzicht auf: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kumimoji="0" lang="de-DE" sz="200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ganzjährig Verzicht auf: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98436910"/>
                  </a:ext>
                </a:extLst>
              </a:tr>
              <a:tr h="756908">
                <a:tc>
                  <a:txBody>
                    <a:bodyPr/>
                    <a:lstStyle/>
                    <a:p>
                      <a:pPr marL="342900" indent="-342900">
                        <a:buClr>
                          <a:srgbClr val="92D050"/>
                        </a:buClr>
                        <a:buFont typeface="Wingdings" panose="05000000000000000000" pitchFamily="2" charset="2"/>
                        <a:buChar char="§"/>
                      </a:pPr>
                      <a:r>
                        <a:rPr kumimoji="0" lang="de-DE" sz="2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jegliche Düngung	</a:t>
                      </a:r>
                      <a:endParaRPr kumimoji="0" lang="de-DE" sz="2000" b="0" i="0" u="none" strike="noStrike" kern="12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indent="-342900">
                        <a:buClr>
                          <a:srgbClr val="92D050"/>
                        </a:buClr>
                        <a:buFont typeface="Wingdings" panose="05000000000000000000" pitchFamily="2" charset="2"/>
                        <a:buChar char="§"/>
                      </a:pPr>
                      <a:r>
                        <a:rPr lang="de-DE" sz="2000" dirty="0"/>
                        <a:t>flüssige organische Düngemittel, Geflügelmist, </a:t>
                      </a:r>
                      <a:r>
                        <a:rPr lang="de-DE" sz="2000" dirty="0" err="1"/>
                        <a:t>Gärreste</a:t>
                      </a:r>
                      <a:r>
                        <a:rPr lang="de-DE" sz="2000" dirty="0"/>
                        <a:t> und mineralische N-Dünger</a:t>
                      </a:r>
                      <a:endParaRPr kumimoji="0" lang="de-DE" sz="2000" b="0" i="0" u="none" strike="noStrike" kern="12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46347635"/>
                  </a:ext>
                </a:extLst>
              </a:tr>
              <a:tr h="391006">
                <a:tc>
                  <a:txBody>
                    <a:bodyPr/>
                    <a:lstStyle/>
                    <a:p>
                      <a:pPr marL="342900" indent="-342900">
                        <a:buClr>
                          <a:srgbClr val="92D050"/>
                        </a:buClr>
                        <a:buFont typeface="Wingdings" panose="05000000000000000000" pitchFamily="2" charset="2"/>
                        <a:buChar char="§"/>
                      </a:pPr>
                      <a:r>
                        <a:rPr lang="de-DE" sz="2000" dirty="0"/>
                        <a:t>Pflanzenschutzmittel (1)</a:t>
                      </a:r>
                      <a:endParaRPr kumimoji="0" lang="de-DE" sz="2000" b="0" i="0" u="none" strike="noStrike" kern="12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indent="-342900">
                        <a:buClr>
                          <a:srgbClr val="92D050"/>
                        </a:buClr>
                        <a:buFont typeface="Wingdings" panose="05000000000000000000" pitchFamily="2" charset="2"/>
                        <a:buChar char="§"/>
                      </a:pPr>
                      <a:r>
                        <a:rPr lang="de-DE" sz="2000" dirty="0"/>
                        <a:t>Pflanzenschutzmittel (1)</a:t>
                      </a:r>
                      <a:endParaRPr kumimoji="0" lang="de-DE" sz="2000" b="0" i="0" u="none" strike="noStrike" kern="12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50043938"/>
                  </a:ext>
                </a:extLst>
              </a:tr>
              <a:tr h="391006">
                <a:tc>
                  <a:txBody>
                    <a:bodyPr/>
                    <a:lstStyle/>
                    <a:p>
                      <a:pPr marL="342900" indent="-342900">
                        <a:buClr>
                          <a:srgbClr val="92D050"/>
                        </a:buClr>
                        <a:buFont typeface="Wingdings" panose="05000000000000000000" pitchFamily="2" charset="2"/>
                        <a:buChar char="§"/>
                      </a:pPr>
                      <a:r>
                        <a:rPr lang="de-DE" sz="2000" dirty="0"/>
                        <a:t>Pflegeumbruch</a:t>
                      </a:r>
                      <a:endParaRPr kumimoji="0" lang="de-DE" sz="2000" b="0" i="0" u="none" strike="noStrike" kern="12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indent="-342900">
                        <a:buClr>
                          <a:srgbClr val="92D050"/>
                        </a:buClr>
                        <a:buFont typeface="Wingdings" panose="05000000000000000000" pitchFamily="2" charset="2"/>
                        <a:buChar char="§"/>
                      </a:pPr>
                      <a:r>
                        <a:rPr lang="de-DE" sz="2000" dirty="0"/>
                        <a:t>Pflegeumbruch</a:t>
                      </a:r>
                      <a:endParaRPr kumimoji="0" lang="de-DE" sz="2000" b="0" i="0" u="none" strike="noStrike" kern="12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2420626"/>
                  </a:ext>
                </a:extLst>
              </a:tr>
              <a:tr h="391006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92D050"/>
                        </a:buClr>
                        <a:buSzTx/>
                        <a:buFont typeface="Wingdings" panose="05000000000000000000" pitchFamily="2" charset="2"/>
                        <a:buChar char="§"/>
                        <a:tabLst/>
                        <a:defRPr/>
                      </a:pPr>
                      <a:r>
                        <a:rPr lang="de-DE" sz="2000" dirty="0" err="1"/>
                        <a:t>Nachsaat</a:t>
                      </a:r>
                      <a:r>
                        <a:rPr lang="de-DE" sz="2000" dirty="0"/>
                        <a:t>(2)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>
                        <a:buClr>
                          <a:srgbClr val="92D050"/>
                        </a:buClr>
                        <a:buFont typeface="Wingdings" panose="05000000000000000000" pitchFamily="2" charset="2"/>
                        <a:buNone/>
                      </a:pPr>
                      <a:endParaRPr kumimoji="0" lang="de-DE" sz="2000" b="0" i="0" u="none" strike="noStrike" kern="12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72262730"/>
                  </a:ext>
                </a:extLst>
              </a:tr>
              <a:tr h="391006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92D050"/>
                        </a:buClr>
                        <a:buSzTx/>
                        <a:buFont typeface="Wingdings" panose="05000000000000000000" pitchFamily="2" charset="2"/>
                        <a:buChar char="§"/>
                        <a:tabLst/>
                        <a:defRPr/>
                      </a:pPr>
                      <a:endParaRPr lang="de-DE" sz="20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indent="-342900">
                        <a:buClr>
                          <a:srgbClr val="92D050"/>
                        </a:buClr>
                        <a:buFont typeface="Wingdings" panose="05000000000000000000" pitchFamily="2" charset="2"/>
                        <a:buChar char="§"/>
                      </a:pPr>
                      <a:endParaRPr kumimoji="0" lang="de-DE" sz="2000" b="0" i="0" u="none" strike="noStrike" kern="12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97097982"/>
                  </a:ext>
                </a:extLst>
              </a:tr>
              <a:tr h="39100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92D050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de-DE" sz="2000" dirty="0"/>
                        <a:t>710 €/ha/Jahr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92D050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de-DE" sz="2000" dirty="0"/>
                        <a:t>675 €/ha/Jahr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9268679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667279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sz="2800" b="1" dirty="0"/>
              <a:t>Paket Extensive Weidenutzung 514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538480" y="1222011"/>
            <a:ext cx="8229600" cy="843915"/>
          </a:xfrm>
        </p:spPr>
        <p:txBody>
          <a:bodyPr>
            <a:normAutofit/>
          </a:bodyPr>
          <a:lstStyle/>
          <a:p>
            <a:pPr marL="342900" lvl="0" indent="-342900">
              <a:buFont typeface="Wingdings" pitchFamily="2" charset="2"/>
              <a:buChar char="§"/>
            </a:pPr>
            <a:r>
              <a:rPr lang="de-DE" sz="2000" b="0" dirty="0">
                <a:solidFill>
                  <a:prstClr val="black"/>
                </a:solidFill>
              </a:rPr>
              <a:t>Max. 2 Großvieheinheiten Besatzdichte vom 15.03. bis 15.06.</a:t>
            </a:r>
          </a:p>
          <a:p>
            <a:pPr marL="342900" lvl="0" indent="-342900">
              <a:buFont typeface="Wingdings" pitchFamily="2" charset="2"/>
              <a:buChar char="§"/>
            </a:pPr>
            <a:r>
              <a:rPr lang="de-DE" sz="2000" b="0" dirty="0">
                <a:solidFill>
                  <a:prstClr val="black"/>
                </a:solidFill>
              </a:rPr>
              <a:t>Keine </a:t>
            </a:r>
            <a:r>
              <a:rPr lang="de-DE" sz="2000" b="0" dirty="0" err="1">
                <a:solidFill>
                  <a:prstClr val="black"/>
                </a:solidFill>
              </a:rPr>
              <a:t>Zufütterung</a:t>
            </a:r>
            <a:endParaRPr lang="de-DE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6C0317-8114-4B4C-92EE-69F9E298020E}" type="slidenum">
              <a:rPr lang="de-DE" smtClean="0"/>
              <a:t>17</a:t>
            </a:fld>
            <a:endParaRPr lang="de-DE"/>
          </a:p>
        </p:txBody>
      </p:sp>
      <p:sp>
        <p:nvSpPr>
          <p:cNvPr id="9" name="Textfeld 8"/>
          <p:cNvSpPr txBox="1"/>
          <p:nvPr/>
        </p:nvSpPr>
        <p:spPr>
          <a:xfrm>
            <a:off x="0" y="6107317"/>
            <a:ext cx="9144000" cy="5170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ct val="30000"/>
              </a:spcBef>
              <a:buClrTx/>
              <a:buNone/>
              <a:defRPr/>
            </a:pPr>
            <a:r>
              <a:rPr lang="de-DE" sz="1200" dirty="0"/>
              <a:t>Pflanzenschutzmittel*1: Soweit diese Einschränkung rechtsverbindlich bereits besteht, erfolgt eine Prämienkürzung von 35,00 €/ha/Jahr</a:t>
            </a:r>
          </a:p>
          <a:p>
            <a:pPr>
              <a:spcBef>
                <a:spcPct val="30000"/>
              </a:spcBef>
              <a:buClrTx/>
              <a:buNone/>
              <a:defRPr/>
            </a:pPr>
            <a:r>
              <a:rPr lang="de-DE" sz="1200" dirty="0" err="1"/>
              <a:t>Nachsaat</a:t>
            </a:r>
            <a:r>
              <a:rPr lang="de-DE" sz="1200" dirty="0"/>
              <a:t>*2: Soweit diese Einschränkung rechtsverbindlich bereits besteht, erfolgt eine Prämienkürzung von 30,00 €/ha/Jahr</a:t>
            </a:r>
          </a:p>
        </p:txBody>
      </p:sp>
      <p:sp>
        <p:nvSpPr>
          <p:cNvPr id="8" name="Datumsplatzhalt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dirty="0"/>
              <a:t>2023</a:t>
            </a:r>
          </a:p>
        </p:txBody>
      </p:sp>
      <p:graphicFrame>
        <p:nvGraphicFramePr>
          <p:cNvPr id="10" name="Tabelle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03022468"/>
              </p:ext>
            </p:extLst>
          </p:nvPr>
        </p:nvGraphicFramePr>
        <p:xfrm>
          <a:off x="538480" y="2169172"/>
          <a:ext cx="8074578" cy="3779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15360">
                  <a:extLst>
                    <a:ext uri="{9D8B030D-6E8A-4147-A177-3AD203B41FA5}">
                      <a16:colId xmlns:a16="http://schemas.microsoft.com/office/drawing/2014/main" val="264352961"/>
                    </a:ext>
                  </a:extLst>
                </a:gridCol>
                <a:gridCol w="4559218">
                  <a:extLst>
                    <a:ext uri="{9D8B030D-6E8A-4147-A177-3AD203B41FA5}">
                      <a16:colId xmlns:a16="http://schemas.microsoft.com/office/drawing/2014/main" val="4253005981"/>
                    </a:ext>
                  </a:extLst>
                </a:gridCol>
              </a:tblGrid>
              <a:tr h="365941">
                <a:tc>
                  <a:txBody>
                    <a:bodyPr/>
                    <a:lstStyle/>
                    <a:p>
                      <a:r>
                        <a:rPr lang="de-DE" sz="2000" u="sng" dirty="0">
                          <a:solidFill>
                            <a:schemeClr val="tx1"/>
                          </a:solidFill>
                        </a:rPr>
                        <a:t>5142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de-DE" sz="2000" u="sng" dirty="0">
                          <a:solidFill>
                            <a:schemeClr val="tx1"/>
                          </a:solidFill>
                        </a:rPr>
                        <a:t>5141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97423428"/>
                  </a:ext>
                </a:extLst>
              </a:tr>
              <a:tr h="391006">
                <a:tc>
                  <a:txBody>
                    <a:bodyPr/>
                    <a:lstStyle/>
                    <a:p>
                      <a:r>
                        <a:rPr kumimoji="0" lang="de-DE" sz="200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ganzjährig Verzicht auf: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kumimoji="0" lang="de-DE" sz="200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ganzjährig Verzicht auf: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98436910"/>
                  </a:ext>
                </a:extLst>
              </a:tr>
              <a:tr h="797548">
                <a:tc>
                  <a:txBody>
                    <a:bodyPr/>
                    <a:lstStyle/>
                    <a:p>
                      <a:pPr marL="342900" indent="-342900">
                        <a:buClr>
                          <a:srgbClr val="92D050"/>
                        </a:buClr>
                        <a:buFont typeface="Wingdings" panose="05000000000000000000" pitchFamily="2" charset="2"/>
                        <a:buChar char="§"/>
                      </a:pPr>
                      <a:r>
                        <a:rPr kumimoji="0" lang="de-DE" sz="2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jegliche Düngung	</a:t>
                      </a:r>
                      <a:endParaRPr kumimoji="0" lang="de-DE" sz="2000" b="0" i="0" u="none" strike="noStrike" kern="12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indent="-342900">
                        <a:buClr>
                          <a:srgbClr val="92D050"/>
                        </a:buClr>
                        <a:buFont typeface="Wingdings" panose="05000000000000000000" pitchFamily="2" charset="2"/>
                        <a:buChar char="§"/>
                      </a:pPr>
                      <a:r>
                        <a:rPr lang="de-DE" sz="2000" dirty="0"/>
                        <a:t>Flüssige organische Düngemittel, Geflügelmist, </a:t>
                      </a:r>
                      <a:r>
                        <a:rPr lang="de-DE" sz="2000" dirty="0" err="1"/>
                        <a:t>Gärreste</a:t>
                      </a:r>
                      <a:r>
                        <a:rPr lang="de-DE" sz="2000" dirty="0"/>
                        <a:t> und mineralische N-Dünger</a:t>
                      </a:r>
                      <a:endParaRPr kumimoji="0" lang="de-DE" sz="2000" b="0" i="0" u="none" strike="noStrike" kern="12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46347635"/>
                  </a:ext>
                </a:extLst>
              </a:tr>
              <a:tr h="391006">
                <a:tc>
                  <a:txBody>
                    <a:bodyPr/>
                    <a:lstStyle/>
                    <a:p>
                      <a:pPr marL="342900" indent="-342900">
                        <a:buClr>
                          <a:srgbClr val="92D050"/>
                        </a:buClr>
                        <a:buFont typeface="Wingdings" panose="05000000000000000000" pitchFamily="2" charset="2"/>
                        <a:buChar char="§"/>
                      </a:pPr>
                      <a:r>
                        <a:rPr lang="de-DE" sz="2000" dirty="0"/>
                        <a:t>Pflanzenschutzmittel (1)</a:t>
                      </a:r>
                      <a:endParaRPr kumimoji="0" lang="de-DE" sz="2000" b="0" i="0" u="none" strike="noStrike" kern="12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indent="-342900">
                        <a:buClr>
                          <a:srgbClr val="92D050"/>
                        </a:buClr>
                        <a:buFont typeface="Wingdings" panose="05000000000000000000" pitchFamily="2" charset="2"/>
                        <a:buChar char="§"/>
                      </a:pPr>
                      <a:r>
                        <a:rPr lang="de-DE" sz="2000" dirty="0"/>
                        <a:t>Pflanzenschutzmittel (1)</a:t>
                      </a:r>
                      <a:endParaRPr kumimoji="0" lang="de-DE" sz="2000" b="0" i="0" u="none" strike="noStrike" kern="12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50043938"/>
                  </a:ext>
                </a:extLst>
              </a:tr>
              <a:tr h="391006">
                <a:tc>
                  <a:txBody>
                    <a:bodyPr/>
                    <a:lstStyle/>
                    <a:p>
                      <a:pPr marL="342900" indent="-342900">
                        <a:buClr>
                          <a:srgbClr val="92D050"/>
                        </a:buClr>
                        <a:buFont typeface="Wingdings" panose="05000000000000000000" pitchFamily="2" charset="2"/>
                        <a:buChar char="§"/>
                      </a:pPr>
                      <a:r>
                        <a:rPr lang="de-DE" sz="2000" dirty="0"/>
                        <a:t>Pflegeumbruch</a:t>
                      </a:r>
                      <a:endParaRPr kumimoji="0" lang="de-DE" sz="2000" b="0" i="0" u="none" strike="noStrike" kern="12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indent="-342900">
                        <a:buClr>
                          <a:srgbClr val="92D050"/>
                        </a:buClr>
                        <a:buFont typeface="Wingdings" panose="05000000000000000000" pitchFamily="2" charset="2"/>
                        <a:buChar char="§"/>
                      </a:pPr>
                      <a:r>
                        <a:rPr lang="de-DE" sz="2000" dirty="0"/>
                        <a:t>Pflegeumbruch</a:t>
                      </a:r>
                      <a:endParaRPr kumimoji="0" lang="de-DE" sz="2000" b="0" i="0" u="none" strike="noStrike" kern="12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2420626"/>
                  </a:ext>
                </a:extLst>
              </a:tr>
              <a:tr h="391006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92D050"/>
                        </a:buClr>
                        <a:buSzTx/>
                        <a:buFont typeface="Wingdings" panose="05000000000000000000" pitchFamily="2" charset="2"/>
                        <a:buChar char="§"/>
                        <a:tabLst/>
                        <a:defRPr/>
                      </a:pPr>
                      <a:r>
                        <a:rPr lang="de-DE" sz="2000" dirty="0" err="1"/>
                        <a:t>Nachsaat</a:t>
                      </a:r>
                      <a:r>
                        <a:rPr lang="de-DE" sz="2000" dirty="0"/>
                        <a:t>(2)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indent="-342900">
                        <a:buClr>
                          <a:srgbClr val="92D050"/>
                        </a:buClr>
                        <a:buFont typeface="Wingdings" panose="05000000000000000000" pitchFamily="2" charset="2"/>
                        <a:buChar char="§"/>
                      </a:pPr>
                      <a:endParaRPr kumimoji="0" lang="de-DE" sz="2000" b="0" i="0" u="none" strike="noStrike" kern="12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72262730"/>
                  </a:ext>
                </a:extLst>
              </a:tr>
              <a:tr h="391006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92D050"/>
                        </a:buClr>
                        <a:buSzTx/>
                        <a:buFont typeface="Wingdings" panose="05000000000000000000" pitchFamily="2" charset="2"/>
                        <a:buChar char="§"/>
                        <a:tabLst/>
                        <a:defRPr/>
                      </a:pPr>
                      <a:endParaRPr lang="de-DE" sz="20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indent="-342900">
                        <a:buClr>
                          <a:srgbClr val="92D050"/>
                        </a:buClr>
                        <a:buFont typeface="Wingdings" panose="05000000000000000000" pitchFamily="2" charset="2"/>
                        <a:buChar char="§"/>
                      </a:pPr>
                      <a:endParaRPr kumimoji="0" lang="de-DE" sz="2000" b="0" i="0" u="none" strike="noStrike" kern="12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97097982"/>
                  </a:ext>
                </a:extLst>
              </a:tr>
              <a:tr h="39100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92D050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de-DE" sz="2000" dirty="0"/>
                        <a:t>625 €/ha/Jahr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92D050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de-DE" sz="2000" dirty="0"/>
                        <a:t>550 €/ha/Jahr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9268679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2731449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sz="2800" b="1" dirty="0"/>
              <a:t>Paket Extensive Weidenutzung 515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538480" y="1067879"/>
            <a:ext cx="8229600" cy="726514"/>
          </a:xfrm>
        </p:spPr>
        <p:txBody>
          <a:bodyPr>
            <a:noAutofit/>
          </a:bodyPr>
          <a:lstStyle/>
          <a:p>
            <a:pPr marL="342900" lvl="0" indent="-342900">
              <a:buFont typeface="Wingdings" pitchFamily="2" charset="2"/>
              <a:buChar char="§"/>
            </a:pPr>
            <a:r>
              <a:rPr lang="de-DE" sz="2000" b="0" dirty="0">
                <a:solidFill>
                  <a:prstClr val="black"/>
                </a:solidFill>
              </a:rPr>
              <a:t>1. Mahd ab dem 01.06.</a:t>
            </a:r>
          </a:p>
          <a:p>
            <a:pPr marL="342900" lvl="0" indent="-342900">
              <a:buFont typeface="Wingdings" pitchFamily="2" charset="2"/>
              <a:buChar char="§"/>
            </a:pPr>
            <a:r>
              <a:rPr lang="de-DE" sz="2000" b="0" dirty="0">
                <a:solidFill>
                  <a:prstClr val="black"/>
                </a:solidFill>
              </a:rPr>
              <a:t>2. Mahd im Herbst Pflicht (3)(4)</a:t>
            </a: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6C0317-8114-4B4C-92EE-69F9E298020E}" type="slidenum">
              <a:rPr lang="de-DE" smtClean="0"/>
              <a:t>18</a:t>
            </a:fld>
            <a:endParaRPr lang="de-DE"/>
          </a:p>
        </p:txBody>
      </p:sp>
      <p:sp>
        <p:nvSpPr>
          <p:cNvPr id="9" name="Textfeld 8"/>
          <p:cNvSpPr txBox="1"/>
          <p:nvPr/>
        </p:nvSpPr>
        <p:spPr>
          <a:xfrm>
            <a:off x="0" y="5422318"/>
            <a:ext cx="9144000" cy="11818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ct val="30000"/>
              </a:spcBef>
              <a:buClrTx/>
              <a:buNone/>
              <a:defRPr/>
            </a:pPr>
            <a:r>
              <a:rPr lang="de-DE" sz="1200" dirty="0"/>
              <a:t>(1): Soweit diese Einschränkung rechtsverbindlich bereits besteht, erfolgt eine Prämienkürzung von 35,00 €/ha/Jahr</a:t>
            </a:r>
          </a:p>
          <a:p>
            <a:pPr>
              <a:spcBef>
                <a:spcPct val="30000"/>
              </a:spcBef>
              <a:buClrTx/>
              <a:buNone/>
              <a:defRPr/>
            </a:pPr>
            <a:r>
              <a:rPr lang="de-DE" sz="1200" dirty="0"/>
              <a:t>(2): Soweit diese Einschränkung rechtsverbindlich bereits besteht, erfolgt eine Prämienkürzung von 30,00 €/ha/Jahr</a:t>
            </a:r>
          </a:p>
          <a:p>
            <a:pPr>
              <a:spcBef>
                <a:spcPct val="30000"/>
              </a:spcBef>
              <a:buClrTx/>
              <a:buNone/>
              <a:defRPr/>
            </a:pPr>
            <a:r>
              <a:rPr lang="de-DE" sz="1200" dirty="0"/>
              <a:t>(3) Die 2. Mahd kann aus naturschutzfachlicher Sicht nur nach Rücksprache mit der Bewilligungsbehörde verschoben bzw. abgesagt werden.</a:t>
            </a:r>
          </a:p>
          <a:p>
            <a:pPr>
              <a:spcBef>
                <a:spcPct val="30000"/>
              </a:spcBef>
              <a:buClrTx/>
              <a:buNone/>
              <a:defRPr/>
            </a:pPr>
            <a:r>
              <a:rPr lang="de-DE" sz="1200" dirty="0"/>
              <a:t>(4) Soweit auf </a:t>
            </a:r>
            <a:r>
              <a:rPr lang="de-DE" sz="1200" dirty="0" err="1"/>
              <a:t>vegetationskundlich</a:t>
            </a:r>
            <a:r>
              <a:rPr lang="de-DE" sz="1200" dirty="0"/>
              <a:t> bedeutsamen Flächen eine gesetzliche oder untergesetzliche Einschränkung auf eine zweimalige Mahd bereits besteht, erfolgt ein Prämienabzug von 235 €/ha/Jahr.</a:t>
            </a:r>
          </a:p>
        </p:txBody>
      </p:sp>
      <p:sp>
        <p:nvSpPr>
          <p:cNvPr id="8" name="Datumsplatzhalt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dirty="0"/>
              <a:t>2023</a:t>
            </a:r>
          </a:p>
        </p:txBody>
      </p:sp>
      <p:graphicFrame>
        <p:nvGraphicFramePr>
          <p:cNvPr id="10" name="Tabelle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17780190"/>
              </p:ext>
            </p:extLst>
          </p:nvPr>
        </p:nvGraphicFramePr>
        <p:xfrm>
          <a:off x="538480" y="1749078"/>
          <a:ext cx="8074578" cy="386574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44240">
                  <a:extLst>
                    <a:ext uri="{9D8B030D-6E8A-4147-A177-3AD203B41FA5}">
                      <a16:colId xmlns:a16="http://schemas.microsoft.com/office/drawing/2014/main" val="264352961"/>
                    </a:ext>
                  </a:extLst>
                </a:gridCol>
                <a:gridCol w="4630338">
                  <a:extLst>
                    <a:ext uri="{9D8B030D-6E8A-4147-A177-3AD203B41FA5}">
                      <a16:colId xmlns:a16="http://schemas.microsoft.com/office/drawing/2014/main" val="4253005981"/>
                    </a:ext>
                  </a:extLst>
                </a:gridCol>
              </a:tblGrid>
              <a:tr h="370171">
                <a:tc>
                  <a:txBody>
                    <a:bodyPr/>
                    <a:lstStyle/>
                    <a:p>
                      <a:r>
                        <a:rPr lang="de-DE" sz="2000" u="sng" dirty="0">
                          <a:solidFill>
                            <a:schemeClr val="tx1"/>
                          </a:solidFill>
                        </a:rPr>
                        <a:t>5154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de-DE" sz="2000" u="sng" dirty="0">
                          <a:solidFill>
                            <a:schemeClr val="tx1"/>
                          </a:solidFill>
                        </a:rPr>
                        <a:t>5153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97423428"/>
                  </a:ext>
                </a:extLst>
              </a:tr>
              <a:tr h="370171">
                <a:tc>
                  <a:txBody>
                    <a:bodyPr/>
                    <a:lstStyle/>
                    <a:p>
                      <a:r>
                        <a:rPr kumimoji="0" lang="de-DE" sz="200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ganzjährig Verzicht auf: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kumimoji="0" lang="de-DE" sz="200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ganzjährig Verzicht auf: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98436910"/>
                  </a:ext>
                </a:extLst>
              </a:tr>
              <a:tr h="939666">
                <a:tc>
                  <a:txBody>
                    <a:bodyPr/>
                    <a:lstStyle/>
                    <a:p>
                      <a:pPr marL="342900" indent="-342900">
                        <a:buClr>
                          <a:srgbClr val="92D050"/>
                        </a:buClr>
                        <a:buFont typeface="Wingdings" panose="05000000000000000000" pitchFamily="2" charset="2"/>
                        <a:buChar char="§"/>
                      </a:pPr>
                      <a:r>
                        <a:rPr kumimoji="0" lang="de-DE" sz="2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jegliche Düngung	</a:t>
                      </a:r>
                      <a:endParaRPr kumimoji="0" lang="de-DE" sz="2000" b="0" i="0" u="none" strike="noStrike" kern="12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indent="-342900">
                        <a:buClr>
                          <a:srgbClr val="92D050"/>
                        </a:buClr>
                        <a:buFont typeface="Wingdings" panose="05000000000000000000" pitchFamily="2" charset="2"/>
                        <a:buChar char="§"/>
                      </a:pPr>
                      <a:r>
                        <a:rPr lang="de-DE" sz="2000" dirty="0"/>
                        <a:t>organische Düngemittel, Geflügelmist, </a:t>
                      </a:r>
                      <a:r>
                        <a:rPr lang="de-DE" sz="2000" dirty="0" err="1"/>
                        <a:t>Gärreste</a:t>
                      </a:r>
                      <a:r>
                        <a:rPr lang="de-DE" sz="2000" dirty="0"/>
                        <a:t> und mineralische N-Dünger</a:t>
                      </a:r>
                      <a:endParaRPr kumimoji="0" lang="de-DE" sz="2000" b="0" i="0" u="none" strike="noStrike" kern="12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46347635"/>
                  </a:ext>
                </a:extLst>
              </a:tr>
              <a:tr h="370171">
                <a:tc>
                  <a:txBody>
                    <a:bodyPr/>
                    <a:lstStyle/>
                    <a:p>
                      <a:pPr marL="342900" indent="-342900">
                        <a:buClr>
                          <a:srgbClr val="92D050"/>
                        </a:buClr>
                        <a:buFont typeface="Wingdings" panose="05000000000000000000" pitchFamily="2" charset="2"/>
                        <a:buChar char="§"/>
                      </a:pPr>
                      <a:r>
                        <a:rPr lang="de-DE" sz="2000" dirty="0"/>
                        <a:t>Pflanzenschutzmittel (1)</a:t>
                      </a:r>
                      <a:endParaRPr kumimoji="0" lang="de-DE" sz="2000" b="0" i="0" u="none" strike="noStrike" kern="12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indent="-342900">
                        <a:buClr>
                          <a:srgbClr val="92D050"/>
                        </a:buClr>
                        <a:buFont typeface="Wingdings" panose="05000000000000000000" pitchFamily="2" charset="2"/>
                        <a:buChar char="§"/>
                      </a:pPr>
                      <a:r>
                        <a:rPr lang="de-DE" sz="2000" dirty="0"/>
                        <a:t>Pflanzenschutzmittel (1)</a:t>
                      </a:r>
                      <a:endParaRPr kumimoji="0" lang="de-DE" sz="2000" b="0" i="0" u="none" strike="noStrike" kern="12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50043938"/>
                  </a:ext>
                </a:extLst>
              </a:tr>
              <a:tr h="370171">
                <a:tc>
                  <a:txBody>
                    <a:bodyPr/>
                    <a:lstStyle/>
                    <a:p>
                      <a:pPr marL="342900" indent="-342900">
                        <a:buClr>
                          <a:srgbClr val="92D050"/>
                        </a:buClr>
                        <a:buFont typeface="Wingdings" panose="05000000000000000000" pitchFamily="2" charset="2"/>
                        <a:buChar char="§"/>
                      </a:pPr>
                      <a:r>
                        <a:rPr lang="de-DE" sz="2000" dirty="0"/>
                        <a:t>Pflegeumbruch</a:t>
                      </a:r>
                      <a:endParaRPr kumimoji="0" lang="de-DE" sz="2000" b="0" i="0" u="none" strike="noStrike" kern="12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indent="-342900">
                        <a:buClr>
                          <a:srgbClr val="92D050"/>
                        </a:buClr>
                        <a:buFont typeface="Wingdings" panose="05000000000000000000" pitchFamily="2" charset="2"/>
                        <a:buChar char="§"/>
                      </a:pPr>
                      <a:r>
                        <a:rPr lang="de-DE" sz="2000" dirty="0"/>
                        <a:t>Pflegeumbruch</a:t>
                      </a:r>
                      <a:endParaRPr kumimoji="0" lang="de-DE" sz="2000" b="0" i="0" u="none" strike="noStrike" kern="12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2420626"/>
                  </a:ext>
                </a:extLst>
              </a:tr>
              <a:tr h="370171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92D050"/>
                        </a:buClr>
                        <a:buSzTx/>
                        <a:buFont typeface="Wingdings" panose="05000000000000000000" pitchFamily="2" charset="2"/>
                        <a:buChar char="§"/>
                        <a:tabLst/>
                        <a:defRPr/>
                      </a:pPr>
                      <a:r>
                        <a:rPr lang="de-DE" sz="2000" dirty="0" err="1"/>
                        <a:t>Nachsaat</a:t>
                      </a:r>
                      <a:r>
                        <a:rPr lang="de-DE" sz="2000" dirty="0"/>
                        <a:t>(2)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indent="-342900">
                        <a:buClr>
                          <a:srgbClr val="92D050"/>
                        </a:buClr>
                        <a:buFont typeface="Wingdings" panose="05000000000000000000" pitchFamily="2" charset="2"/>
                        <a:buChar char="§"/>
                      </a:pPr>
                      <a:endParaRPr kumimoji="0" lang="de-DE" sz="2000" b="0" i="0" u="none" strike="noStrike" kern="12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72262730"/>
                  </a:ext>
                </a:extLst>
              </a:tr>
              <a:tr h="54102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92D050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de-DE" sz="1200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92D050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de-DE" sz="2000" dirty="0"/>
                        <a:t>650 €/ha/Jahr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92D050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de-DE" sz="1200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92D050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de-DE" sz="2000" dirty="0"/>
                        <a:t>580 €/ha/Jahr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92686798"/>
                  </a:ext>
                </a:extLst>
              </a:tr>
              <a:tr h="341697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92D050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de-DE" sz="1800" b="0" dirty="0"/>
                        <a:t>Empfehlung: Die Mahd ist von Innen nach außen oder von der Seite durchzuführen</a:t>
                      </a:r>
                      <a:r>
                        <a:rPr lang="de-DE" sz="1600" b="0" dirty="0"/>
                        <a:t>.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92D050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de-DE" sz="20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5804822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1007973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sz="2800" b="1" dirty="0"/>
              <a:t>Paket Extensive Weidenutzung 515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538480" y="1067879"/>
            <a:ext cx="8229600" cy="726514"/>
          </a:xfrm>
        </p:spPr>
        <p:txBody>
          <a:bodyPr>
            <a:noAutofit/>
          </a:bodyPr>
          <a:lstStyle/>
          <a:p>
            <a:pPr marL="342900" lvl="0" indent="-342900">
              <a:buFont typeface="Wingdings" pitchFamily="2" charset="2"/>
              <a:buChar char="§"/>
            </a:pPr>
            <a:r>
              <a:rPr lang="de-DE" sz="2000" b="0" dirty="0">
                <a:solidFill>
                  <a:prstClr val="black"/>
                </a:solidFill>
              </a:rPr>
              <a:t>1. Mahd ab dem 01.06.</a:t>
            </a:r>
          </a:p>
          <a:p>
            <a:pPr marL="342900" lvl="0" indent="-342900">
              <a:buFont typeface="Wingdings" pitchFamily="2" charset="2"/>
              <a:buChar char="§"/>
            </a:pPr>
            <a:r>
              <a:rPr lang="de-DE" sz="2000" b="0" dirty="0">
                <a:solidFill>
                  <a:prstClr val="black"/>
                </a:solidFill>
              </a:rPr>
              <a:t>2. Mahd im Herbst Pflicht (3)(4)</a:t>
            </a: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6C0317-8114-4B4C-92EE-69F9E298020E}" type="slidenum">
              <a:rPr lang="de-DE" smtClean="0"/>
              <a:t>19</a:t>
            </a:fld>
            <a:endParaRPr lang="de-DE"/>
          </a:p>
        </p:txBody>
      </p:sp>
      <p:sp>
        <p:nvSpPr>
          <p:cNvPr id="9" name="Textfeld 8"/>
          <p:cNvSpPr txBox="1"/>
          <p:nvPr/>
        </p:nvSpPr>
        <p:spPr>
          <a:xfrm>
            <a:off x="0" y="5422318"/>
            <a:ext cx="9144000" cy="11818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ct val="30000"/>
              </a:spcBef>
              <a:buClrTx/>
              <a:buNone/>
              <a:defRPr/>
            </a:pPr>
            <a:r>
              <a:rPr lang="de-DE" sz="1200" dirty="0"/>
              <a:t>(1): Soweit diese Einschränkung rechtsverbindlich bereits besteht, erfolgt eine Prämienkürzung von 35,00 €/ha/Jahr</a:t>
            </a:r>
          </a:p>
          <a:p>
            <a:pPr>
              <a:spcBef>
                <a:spcPct val="30000"/>
              </a:spcBef>
              <a:buClrTx/>
              <a:buNone/>
              <a:defRPr/>
            </a:pPr>
            <a:r>
              <a:rPr lang="de-DE" sz="1200" dirty="0"/>
              <a:t>(2): Soweit diese Einschränkung rechtsverbindlich bereits besteht, erfolgt eine Prämienkürzung von 30,00 €/ha/Jahr</a:t>
            </a:r>
          </a:p>
          <a:p>
            <a:pPr>
              <a:spcBef>
                <a:spcPct val="30000"/>
              </a:spcBef>
              <a:buClrTx/>
              <a:buNone/>
              <a:defRPr/>
            </a:pPr>
            <a:r>
              <a:rPr lang="de-DE" sz="1200" dirty="0"/>
              <a:t>(3) Die 2. Mahd kann aus naturschutzfachlicher Sicht nur nach Rücksprache mit der Bewilligungsbehörde verschoben bzw. abgesagt werden.</a:t>
            </a:r>
          </a:p>
          <a:p>
            <a:pPr>
              <a:spcBef>
                <a:spcPct val="30000"/>
              </a:spcBef>
              <a:buClrTx/>
              <a:buNone/>
              <a:defRPr/>
            </a:pPr>
            <a:r>
              <a:rPr lang="de-DE" sz="1200" dirty="0"/>
              <a:t>(4) Soweit auf </a:t>
            </a:r>
            <a:r>
              <a:rPr lang="de-DE" sz="1200" dirty="0" err="1"/>
              <a:t>vegetationskundlich</a:t>
            </a:r>
            <a:r>
              <a:rPr lang="de-DE" sz="1200" dirty="0"/>
              <a:t> bedeutsamen Flächen eine gesetzliche oder untergesetzliche Einschränkung auf eine zweimalige Mahd bereits besteht, erfolgt ein Prämienabzug von 235 €/ha/Jahr.</a:t>
            </a:r>
          </a:p>
        </p:txBody>
      </p:sp>
      <p:sp>
        <p:nvSpPr>
          <p:cNvPr id="8" name="Datumsplatzhalt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dirty="0"/>
              <a:t>2023</a:t>
            </a:r>
          </a:p>
        </p:txBody>
      </p:sp>
      <p:graphicFrame>
        <p:nvGraphicFramePr>
          <p:cNvPr id="10" name="Tabelle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58658586"/>
              </p:ext>
            </p:extLst>
          </p:nvPr>
        </p:nvGraphicFramePr>
        <p:xfrm>
          <a:off x="538480" y="1797230"/>
          <a:ext cx="8074578" cy="378548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03600">
                  <a:extLst>
                    <a:ext uri="{9D8B030D-6E8A-4147-A177-3AD203B41FA5}">
                      <a16:colId xmlns:a16="http://schemas.microsoft.com/office/drawing/2014/main" val="264352961"/>
                    </a:ext>
                  </a:extLst>
                </a:gridCol>
                <a:gridCol w="4670978">
                  <a:extLst>
                    <a:ext uri="{9D8B030D-6E8A-4147-A177-3AD203B41FA5}">
                      <a16:colId xmlns:a16="http://schemas.microsoft.com/office/drawing/2014/main" val="4253005981"/>
                    </a:ext>
                  </a:extLst>
                </a:gridCol>
              </a:tblGrid>
              <a:tr h="308209">
                <a:tc>
                  <a:txBody>
                    <a:bodyPr/>
                    <a:lstStyle/>
                    <a:p>
                      <a:r>
                        <a:rPr lang="de-DE" sz="2000" u="sng" dirty="0">
                          <a:solidFill>
                            <a:schemeClr val="tx1"/>
                          </a:solidFill>
                        </a:rPr>
                        <a:t>5156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de-DE" sz="2000" u="sng" dirty="0">
                          <a:solidFill>
                            <a:schemeClr val="tx1"/>
                          </a:solidFill>
                        </a:rPr>
                        <a:t>5155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97423428"/>
                  </a:ext>
                </a:extLst>
              </a:tr>
              <a:tr h="333893">
                <a:tc>
                  <a:txBody>
                    <a:bodyPr/>
                    <a:lstStyle/>
                    <a:p>
                      <a:r>
                        <a:rPr kumimoji="0" lang="de-DE" sz="200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ganzjährig Verzicht auf: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kumimoji="0" lang="de-DE" sz="200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ganzjährig Verzicht auf: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98436910"/>
                  </a:ext>
                </a:extLst>
              </a:tr>
              <a:tr h="631010">
                <a:tc>
                  <a:txBody>
                    <a:bodyPr/>
                    <a:lstStyle/>
                    <a:p>
                      <a:pPr marL="342900" indent="-342900">
                        <a:buClr>
                          <a:srgbClr val="92D050"/>
                        </a:buClr>
                        <a:buFont typeface="Wingdings" panose="05000000000000000000" pitchFamily="2" charset="2"/>
                        <a:buChar char="§"/>
                      </a:pPr>
                      <a:r>
                        <a:rPr kumimoji="0" lang="de-DE" sz="2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jegliche Düngung	</a:t>
                      </a:r>
                      <a:endParaRPr kumimoji="0" lang="de-DE" sz="2000" b="0" i="0" u="none" strike="noStrike" kern="12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indent="-342900">
                        <a:buClr>
                          <a:srgbClr val="92D050"/>
                        </a:buClr>
                        <a:buFont typeface="Wingdings" panose="05000000000000000000" pitchFamily="2" charset="2"/>
                        <a:buChar char="§"/>
                      </a:pPr>
                      <a:r>
                        <a:rPr lang="de-DE" sz="2000" dirty="0"/>
                        <a:t>organische Düngemittel, Geflügelmist, </a:t>
                      </a:r>
                      <a:r>
                        <a:rPr lang="de-DE" sz="2000" dirty="0" err="1"/>
                        <a:t>Gärreste</a:t>
                      </a:r>
                      <a:r>
                        <a:rPr lang="de-DE" sz="2000" dirty="0"/>
                        <a:t> und mineralische N-Dünger</a:t>
                      </a:r>
                      <a:endParaRPr kumimoji="0" lang="de-DE" sz="2000" b="0" i="0" u="none" strike="noStrike" kern="12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46347635"/>
                  </a:ext>
                </a:extLst>
              </a:tr>
              <a:tr h="333893">
                <a:tc>
                  <a:txBody>
                    <a:bodyPr/>
                    <a:lstStyle/>
                    <a:p>
                      <a:pPr marL="342900" indent="-342900">
                        <a:buClr>
                          <a:srgbClr val="92D050"/>
                        </a:buClr>
                        <a:buFont typeface="Wingdings" panose="05000000000000000000" pitchFamily="2" charset="2"/>
                        <a:buChar char="§"/>
                      </a:pPr>
                      <a:r>
                        <a:rPr lang="de-DE" sz="2000" dirty="0"/>
                        <a:t>Pflanzenschutzmittel (1)</a:t>
                      </a:r>
                      <a:endParaRPr kumimoji="0" lang="de-DE" sz="2000" b="0" i="0" u="none" strike="noStrike" kern="12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indent="-342900">
                        <a:buClr>
                          <a:srgbClr val="92D050"/>
                        </a:buClr>
                        <a:buFont typeface="Wingdings" panose="05000000000000000000" pitchFamily="2" charset="2"/>
                        <a:buChar char="§"/>
                      </a:pPr>
                      <a:r>
                        <a:rPr lang="de-DE" sz="2000" dirty="0"/>
                        <a:t>Pflanzenschutzmittel (1)</a:t>
                      </a:r>
                      <a:endParaRPr kumimoji="0" lang="de-DE" sz="2000" b="0" i="0" u="none" strike="noStrike" kern="12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50043938"/>
                  </a:ext>
                </a:extLst>
              </a:tr>
              <a:tr h="333893">
                <a:tc>
                  <a:txBody>
                    <a:bodyPr/>
                    <a:lstStyle/>
                    <a:p>
                      <a:pPr marL="342900" indent="-342900">
                        <a:buClr>
                          <a:srgbClr val="92D050"/>
                        </a:buClr>
                        <a:buFont typeface="Wingdings" panose="05000000000000000000" pitchFamily="2" charset="2"/>
                        <a:buChar char="§"/>
                      </a:pPr>
                      <a:r>
                        <a:rPr lang="de-DE" sz="2000" dirty="0"/>
                        <a:t>Pflegeumbruch</a:t>
                      </a:r>
                      <a:endParaRPr kumimoji="0" lang="de-DE" sz="2000" b="0" i="0" u="none" strike="noStrike" kern="12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indent="-342900">
                        <a:buClr>
                          <a:srgbClr val="92D050"/>
                        </a:buClr>
                        <a:buFont typeface="Wingdings" panose="05000000000000000000" pitchFamily="2" charset="2"/>
                        <a:buChar char="§"/>
                      </a:pPr>
                      <a:r>
                        <a:rPr lang="de-DE" sz="2000" dirty="0"/>
                        <a:t>Pflegeumbruch</a:t>
                      </a:r>
                      <a:endParaRPr kumimoji="0" lang="de-DE" sz="2000" b="0" i="0" u="none" strike="noStrike" kern="12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2420626"/>
                  </a:ext>
                </a:extLst>
              </a:tr>
              <a:tr h="333893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92D050"/>
                        </a:buClr>
                        <a:buSzTx/>
                        <a:buFont typeface="Wingdings" panose="05000000000000000000" pitchFamily="2" charset="2"/>
                        <a:buChar char="§"/>
                        <a:tabLst/>
                        <a:defRPr/>
                      </a:pPr>
                      <a:r>
                        <a:rPr lang="de-DE" sz="2000" dirty="0" err="1"/>
                        <a:t>Nachsaat</a:t>
                      </a:r>
                      <a:r>
                        <a:rPr lang="de-DE" sz="2000" dirty="0"/>
                        <a:t>(2)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indent="-342900">
                        <a:buClr>
                          <a:srgbClr val="92D050"/>
                        </a:buClr>
                        <a:buFont typeface="Wingdings" panose="05000000000000000000" pitchFamily="2" charset="2"/>
                        <a:buChar char="§"/>
                      </a:pPr>
                      <a:endParaRPr kumimoji="0" lang="de-DE" sz="2000" b="0" i="0" u="none" strike="noStrike" kern="12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72262730"/>
                  </a:ext>
                </a:extLst>
              </a:tr>
              <a:tr h="33389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92D050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de-DE" sz="1100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92D050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de-DE" sz="2000" dirty="0"/>
                        <a:t>700 €/ha/Jahr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92D050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de-DE" sz="1100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92D050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de-DE" sz="2000" dirty="0"/>
                        <a:t>610 €/ha/Jahr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92686798"/>
                  </a:ext>
                </a:extLst>
              </a:tr>
              <a:tr h="539365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92D050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de-DE" sz="1800" b="0" dirty="0"/>
                        <a:t>Empfehlung: Die Mahd ist von Innen nach außen oder von der Seite durchzuführen.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92D050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de-DE" sz="20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2415104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4071335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6C0317-8114-4B4C-92EE-69F9E298020E}" type="slidenum">
              <a:rPr lang="de-DE" smtClean="0"/>
              <a:t>20</a:t>
            </a:fld>
            <a:endParaRPr lang="de-DE"/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>
          <a:xfrm>
            <a:off x="258259" y="562620"/>
            <a:ext cx="6580691" cy="4352279"/>
          </a:xfrm>
        </p:spPr>
        <p:txBody>
          <a:bodyPr>
            <a:normAutofit/>
          </a:bodyPr>
          <a:lstStyle/>
          <a:p>
            <a:pPr algn="ctr"/>
            <a:r>
              <a:rPr lang="de-DE" b="1" dirty="0"/>
              <a:t>Naturschutzgerechte Bewirtschaftung sonstiger Grünlandbiotope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dirty="0"/>
              <a:t>2023</a:t>
            </a:r>
          </a:p>
        </p:txBody>
      </p:sp>
    </p:spTree>
    <p:extLst>
      <p:ext uri="{BB962C8B-B14F-4D97-AF65-F5344CB8AC3E}">
        <p14:creationId xmlns:p14="http://schemas.microsoft.com/office/powerpoint/2010/main" val="20294858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e-DE" b="1" dirty="0"/>
              <a:t>Naturschutzgerechte Bewirtschaftung sonstiger Grünlandbiotope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Inhaltsplatzhalter 2"/>
              <p:cNvSpPr>
                <a:spLocks noGrp="1"/>
              </p:cNvSpPr>
              <p:nvPr>
                <p:ph idx="1"/>
              </p:nvPr>
            </p:nvSpPr>
            <p:spPr>
              <a:xfrm>
                <a:off x="206478" y="2213091"/>
                <a:ext cx="8229600" cy="3235209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de-DE" sz="2400" dirty="0"/>
                  <a:t>Für alle sonstigen Biotope gilt:</a:t>
                </a:r>
              </a:p>
              <a:p>
                <a:pPr marL="0" indent="0">
                  <a:buNone/>
                </a:pPr>
                <a:endParaRPr lang="de-DE" sz="2400" dirty="0"/>
              </a:p>
              <a:p>
                <a:r>
                  <a:rPr lang="de-DE" sz="2400" dirty="0"/>
                  <a:t>Verzicht auf jegliche Düngung</a:t>
                </a:r>
              </a:p>
              <a:p>
                <a:r>
                  <a:rPr lang="de-DE" sz="2400" dirty="0"/>
                  <a:t>Verzicht auf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de-DE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nor/>
                          </m:rPr>
                          <a:rPr lang="de-DE" sz="2400" dirty="0"/>
                          <m:t>Pflanzenschutzmittel</m:t>
                        </m:r>
                      </m:e>
                      <m:sup>
                        <m:r>
                          <a:rPr lang="de-DE" sz="2400" b="0" i="1" dirty="0" smtClean="0">
                            <a:latin typeface="Cambria Math"/>
                          </a:rPr>
                          <m:t>1</m:t>
                        </m:r>
                      </m:sup>
                    </m:sSup>
                    <m:r>
                      <a:rPr lang="de-DE" sz="2400" i="1">
                        <a:latin typeface="Cambria Math"/>
                      </a:rPr>
                      <m:t> </m:t>
                    </m:r>
                  </m:oMath>
                </a14:m>
                <a:endParaRPr lang="de-DE" sz="2400" dirty="0"/>
              </a:p>
              <a:p>
                <a:r>
                  <a:rPr lang="de-DE" sz="2400" dirty="0"/>
                  <a:t>Rechtsverbindliches Düngeverbot nicht in Prämienkalkulation eingerechnet</a:t>
                </a:r>
                <a:endParaRPr lang="de-DE" dirty="0"/>
              </a:p>
              <a:p>
                <a:endParaRPr lang="de-DE" dirty="0"/>
              </a:p>
            </p:txBody>
          </p:sp>
        </mc:Choice>
        <mc:Fallback xmlns="">
          <p:sp>
            <p:nvSpPr>
              <p:cNvPr id="3" name="Inhaltsplatzhalt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06478" y="2213091"/>
                <a:ext cx="8229600" cy="3235209"/>
              </a:xfrm>
              <a:blipFill>
                <a:blip r:embed="rId3"/>
                <a:stretch>
                  <a:fillRect l="-1185" t="-1507" r="-296"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6C0317-8114-4B4C-92EE-69F9E298020E}" type="slidenum">
              <a:rPr lang="de-DE" smtClean="0"/>
              <a:t>21</a:t>
            </a:fld>
            <a:endParaRPr lang="de-DE"/>
          </a:p>
        </p:txBody>
      </p:sp>
      <p:sp>
        <p:nvSpPr>
          <p:cNvPr id="5" name="Textfeld 4"/>
          <p:cNvSpPr txBox="1"/>
          <p:nvPr/>
        </p:nvSpPr>
        <p:spPr>
          <a:xfrm>
            <a:off x="0" y="6163178"/>
            <a:ext cx="9144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ct val="30000"/>
              </a:spcBef>
              <a:buClrTx/>
              <a:buNone/>
              <a:defRPr/>
            </a:pPr>
            <a:r>
              <a:rPr lang="de-DE" sz="1200" dirty="0"/>
              <a:t>*1: Soweit diese Einschränkung rechtsverbindlich bereits besteht, erfolgt eine Prämienkürzung von 35,00 €/ha/Jahr</a:t>
            </a:r>
          </a:p>
        </p:txBody>
      </p:sp>
      <p:sp>
        <p:nvSpPr>
          <p:cNvPr id="6" name="Datumsplatzhalt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dirty="0"/>
              <a:t>2023</a:t>
            </a:r>
          </a:p>
        </p:txBody>
      </p:sp>
    </p:spTree>
    <p:extLst>
      <p:ext uri="{BB962C8B-B14F-4D97-AF65-F5344CB8AC3E}">
        <p14:creationId xmlns:p14="http://schemas.microsoft.com/office/powerpoint/2010/main" val="39506970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b="1" dirty="0"/>
              <a:t>Paket 5200: Beweidung sonstiger Biotope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de-DE" dirty="0"/>
              <a:t>Beweidung</a:t>
            </a:r>
          </a:p>
          <a:p>
            <a:r>
              <a:rPr lang="de-DE" dirty="0"/>
              <a:t>Weidetierart, Besatzdichte und Beweidungszeitraum nach naturschutzfachlichen Erfordernissen gerichtet,</a:t>
            </a:r>
            <a:br>
              <a:rPr lang="de-DE" dirty="0"/>
            </a:br>
            <a:r>
              <a:rPr lang="de-DE" dirty="0"/>
              <a:t>im Einzelfall festgesetzt</a:t>
            </a:r>
          </a:p>
          <a:p>
            <a:r>
              <a:rPr lang="de-DE" dirty="0"/>
              <a:t>Beweidung mit Entfernung des überwiegenden Teils der weidefähigen Biomasse (70%)</a:t>
            </a:r>
          </a:p>
          <a:p>
            <a:r>
              <a:rPr lang="de-DE" dirty="0"/>
              <a:t>Keine </a:t>
            </a:r>
            <a:r>
              <a:rPr lang="de-DE" dirty="0" err="1"/>
              <a:t>Zufütterung</a:t>
            </a:r>
            <a:endParaRPr lang="de-DE" dirty="0"/>
          </a:p>
          <a:p>
            <a:r>
              <a:rPr lang="de-DE" dirty="0"/>
              <a:t>Beweidung mit Pferden nur bei naturschutzfachlicher Vertretbarkeit</a:t>
            </a:r>
          </a:p>
          <a:p>
            <a:r>
              <a:rPr lang="de-DE" dirty="0"/>
              <a:t>Keine Winterbeweidung auf trittempfindlichen Standorten</a:t>
            </a:r>
          </a:p>
          <a:p>
            <a:pPr marL="0" indent="0">
              <a:buNone/>
            </a:pPr>
            <a:endParaRPr lang="de-DE" dirty="0"/>
          </a:p>
          <a:p>
            <a:pPr marL="0" indent="0">
              <a:buNone/>
            </a:pPr>
            <a:r>
              <a:rPr lang="de-DE" dirty="0"/>
              <a:t>620 €/ha/Jahr</a:t>
            </a:r>
          </a:p>
          <a:p>
            <a:pPr marL="0" indent="0">
              <a:buNone/>
            </a:pP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6C0317-8114-4B4C-92EE-69F9E298020E}" type="slidenum">
              <a:rPr lang="de-DE" smtClean="0"/>
              <a:t>22</a:t>
            </a:fld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dirty="0"/>
              <a:t>2023</a:t>
            </a:r>
          </a:p>
        </p:txBody>
      </p:sp>
    </p:spTree>
    <p:extLst>
      <p:ext uri="{BB962C8B-B14F-4D97-AF65-F5344CB8AC3E}">
        <p14:creationId xmlns:p14="http://schemas.microsoft.com/office/powerpoint/2010/main" val="34701994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b="1" dirty="0"/>
              <a:t>Paket 5210: Mahd sonstiger Biotope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de-DE" sz="2400" dirty="0"/>
              <a:t>Mahd</a:t>
            </a:r>
          </a:p>
          <a:p>
            <a:r>
              <a:rPr lang="de-DE" sz="2400" dirty="0"/>
              <a:t>Mahd ab Mitte Juli zulässig.</a:t>
            </a:r>
            <a:br>
              <a:rPr lang="de-DE" sz="2400" dirty="0"/>
            </a:br>
            <a:r>
              <a:rPr lang="de-DE" sz="2400" dirty="0"/>
              <a:t>Bei früherem </a:t>
            </a:r>
            <a:r>
              <a:rPr lang="de-DE" sz="2400" dirty="0" err="1"/>
              <a:t>Mahdtermin</a:t>
            </a:r>
            <a:r>
              <a:rPr lang="de-DE" sz="2400" dirty="0"/>
              <a:t> die zweite Mahd nicht vor dem 15.09. (z. B. bei Orchideenstandorten)</a:t>
            </a:r>
          </a:p>
          <a:p>
            <a:r>
              <a:rPr lang="de-DE" sz="2400" dirty="0"/>
              <a:t>Das </a:t>
            </a:r>
            <a:r>
              <a:rPr lang="de-DE" sz="2400" dirty="0" err="1"/>
              <a:t>Mähgut</a:t>
            </a:r>
            <a:r>
              <a:rPr lang="de-DE" sz="2400" dirty="0"/>
              <a:t> ist abzuräumen und spätestens bis zum 01.11. abzufahren</a:t>
            </a:r>
          </a:p>
          <a:p>
            <a:r>
              <a:rPr lang="de-DE" sz="2400" dirty="0"/>
              <a:t>Verzicht auf die jährliche Mahd wegen zu starker Nässe nur nach Rücksprache mit der Bewilligungsbehörde</a:t>
            </a:r>
          </a:p>
          <a:p>
            <a:pPr marL="0" indent="0">
              <a:buNone/>
            </a:pPr>
            <a:endParaRPr lang="de-DE" sz="2400" dirty="0"/>
          </a:p>
          <a:p>
            <a:pPr marL="0" indent="0">
              <a:buNone/>
            </a:pPr>
            <a:endParaRPr lang="de-DE" sz="2400" dirty="0"/>
          </a:p>
          <a:p>
            <a:pPr marL="0" indent="0">
              <a:buNone/>
            </a:pPr>
            <a:r>
              <a:rPr lang="de-DE" sz="2400" dirty="0"/>
              <a:t>595 €/ha/Jahr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6C0317-8114-4B4C-92EE-69F9E298020E}" type="slidenum">
              <a:rPr lang="de-DE" smtClean="0"/>
              <a:t>23</a:t>
            </a:fld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dirty="0"/>
              <a:t>2023</a:t>
            </a:r>
          </a:p>
        </p:txBody>
      </p:sp>
    </p:spTree>
    <p:extLst>
      <p:ext uri="{BB962C8B-B14F-4D97-AF65-F5344CB8AC3E}">
        <p14:creationId xmlns:p14="http://schemas.microsoft.com/office/powerpoint/2010/main" val="160379154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b="1" dirty="0"/>
              <a:t>Entwicklung im Kreis Minden-Lübbecke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 fontScale="40000" lnSpcReduction="20000"/>
          </a:bodyPr>
          <a:lstStyle/>
          <a:p>
            <a:endParaRPr lang="de-DE" dirty="0"/>
          </a:p>
          <a:p>
            <a:r>
              <a:rPr lang="de-DE" sz="6000" dirty="0"/>
              <a:t>2001:	    90 ha	     		  46.000 €</a:t>
            </a:r>
          </a:p>
          <a:p>
            <a:r>
              <a:rPr lang="de-DE" sz="6000" dirty="0"/>
              <a:t>2004:	  580 ha	    		295.000 €</a:t>
            </a:r>
          </a:p>
          <a:p>
            <a:r>
              <a:rPr lang="de-DE" sz="6000" dirty="0"/>
              <a:t>2007:              900 ha	    		460.000 €</a:t>
            </a:r>
          </a:p>
          <a:p>
            <a:r>
              <a:rPr lang="de-DE" sz="6000" dirty="0"/>
              <a:t>2015:	1100 ha		   	643.000 €</a:t>
            </a:r>
          </a:p>
          <a:p>
            <a:r>
              <a:rPr lang="de-DE" sz="6000" dirty="0"/>
              <a:t>2017:	1300 ha		    	872.000 €</a:t>
            </a:r>
          </a:p>
          <a:p>
            <a:r>
              <a:rPr lang="de-DE" sz="6000" dirty="0"/>
              <a:t>2022: 	1877 ha		          1.216.000 €</a:t>
            </a:r>
          </a:p>
          <a:p>
            <a:pPr marL="0" indent="0">
              <a:buNone/>
            </a:pPr>
            <a:endParaRPr lang="de-DE" sz="6000" dirty="0"/>
          </a:p>
          <a:p>
            <a:endParaRPr lang="de-DE" sz="6000" dirty="0"/>
          </a:p>
          <a:p>
            <a:r>
              <a:rPr lang="de-DE" sz="6000" dirty="0"/>
              <a:t>Z. Zt. 250 Landwirte/Bewirtschafter mit Bewilligungen</a:t>
            </a:r>
          </a:p>
          <a:p>
            <a:r>
              <a:rPr lang="de-DE" sz="6000"/>
              <a:t>1.877 ha </a:t>
            </a:r>
            <a:endParaRPr lang="de-DE" sz="6000" dirty="0"/>
          </a:p>
          <a:p>
            <a:r>
              <a:rPr lang="de-DE" sz="6000" dirty="0"/>
              <a:t>Weiterhin stetig steigende Nachfrage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6C0317-8114-4B4C-92EE-69F9E298020E}" type="slidenum">
              <a:rPr lang="de-DE" smtClean="0"/>
              <a:t>24</a:t>
            </a:fld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dirty="0"/>
              <a:t>2023</a:t>
            </a:r>
          </a:p>
        </p:txBody>
      </p:sp>
    </p:spTree>
    <p:extLst>
      <p:ext uri="{BB962C8B-B14F-4D97-AF65-F5344CB8AC3E}">
        <p14:creationId xmlns:p14="http://schemas.microsoft.com/office/powerpoint/2010/main" val="195095948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Vielen Dank für Ihre Aufmerksamkeit!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235974" y="1395867"/>
            <a:ext cx="8229600" cy="4525963"/>
          </a:xfrm>
        </p:spPr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6C0317-8114-4B4C-92EE-69F9E298020E}" type="slidenum">
              <a:rPr lang="de-DE" smtClean="0"/>
              <a:t>25</a:t>
            </a:fld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dirty="0"/>
              <a:t>2023</a:t>
            </a:r>
          </a:p>
        </p:txBody>
      </p:sp>
    </p:spTree>
    <p:extLst>
      <p:ext uri="{BB962C8B-B14F-4D97-AF65-F5344CB8AC3E}">
        <p14:creationId xmlns:p14="http://schemas.microsoft.com/office/powerpoint/2010/main" val="3385276488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ATUM" val="25.01.2022"/>
  <p:tag name="GELAUFEN" val="x"/>
  <p:tag name="TITEL" val="Kreiskulturlandschaftsprogramm im Kreis Minden-Lübbecke"/>
</p:tagLst>
</file>

<file path=ppt/theme/theme1.xml><?xml version="1.0" encoding="utf-8"?>
<a:theme xmlns:a="http://schemas.openxmlformats.org/drawingml/2006/main" name="CD_Office_2010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Lariss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Lariss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CD_Office_2010</Template>
  <TotalTime>0</TotalTime>
  <Words>1985</Words>
  <Application>Microsoft Office PowerPoint</Application>
  <PresentationFormat>Bildschirmpräsentation (4:3)</PresentationFormat>
  <Paragraphs>318</Paragraphs>
  <Slides>25</Slides>
  <Notes>9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5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25</vt:i4>
      </vt:variant>
    </vt:vector>
  </HeadingPairs>
  <TitlesOfParts>
    <vt:vector size="31" baseType="lpstr">
      <vt:lpstr>Arial</vt:lpstr>
      <vt:lpstr>Calibri</vt:lpstr>
      <vt:lpstr>Cambria Math</vt:lpstr>
      <vt:lpstr>Times New Roman</vt:lpstr>
      <vt:lpstr>Wingdings</vt:lpstr>
      <vt:lpstr>CD_Office_2010</vt:lpstr>
      <vt:lpstr>Vertragsnaturschutz für biologische Vielfalt</vt:lpstr>
      <vt:lpstr>Kreiskulturlandschaftsprogramm</vt:lpstr>
      <vt:lpstr>PowerPoint-Präsentation</vt:lpstr>
      <vt:lpstr> Naturschutzgerechte Bewirtschaftung von Acker </vt:lpstr>
      <vt:lpstr>Paket 5022: Verzicht auf Tiefpflügen</vt:lpstr>
      <vt:lpstr> Paket 5024: Stehen lassen von Raps- oder Getreidestoppeln</vt:lpstr>
      <vt:lpstr> Paket 5025: Ernteverzicht von Getreide bis zum 28.02.</vt:lpstr>
      <vt:lpstr>Paket 5026: Doppelter Saatreihenabstand im Wintergetreide</vt:lpstr>
      <vt:lpstr>Paket 5027: Doppelter Saatreihenabstand im Sommergetreide</vt:lpstr>
      <vt:lpstr>Paket 5033: Verzicht auf Insektizide und Rodentizide (Ratten- und Mäusegift)</vt:lpstr>
      <vt:lpstr>Paket 5041: Anlage von Ackerbrachen durch Selbstbegrünung </vt:lpstr>
      <vt:lpstr>Paket 5042: Anlage von Blüh- und Schutzstreifen</vt:lpstr>
      <vt:lpstr>Naturschutzgerechte Bewirtschaftung von Grünland</vt:lpstr>
      <vt:lpstr>Paket 5100: Umwandlung von Acker in Grünland gemäß fachlichen Vorgaben </vt:lpstr>
      <vt:lpstr>Paket 5100: Umwandlung von Acker in Grünland gemäß fachlichen Vorgaben </vt:lpstr>
      <vt:lpstr>Paket Extensive Weidenutzung 513</vt:lpstr>
      <vt:lpstr>Paket Extensive Weidenutzung 514</vt:lpstr>
      <vt:lpstr>Paket Extensive Weidenutzung 515</vt:lpstr>
      <vt:lpstr>Paket Extensive Weidenutzung 515</vt:lpstr>
      <vt:lpstr>Naturschutzgerechte Bewirtschaftung sonstiger Grünlandbiotope</vt:lpstr>
      <vt:lpstr>Naturschutzgerechte Bewirtschaftung sonstiger Grünlandbiotope</vt:lpstr>
      <vt:lpstr>Paket 5200: Beweidung sonstiger Biotope</vt:lpstr>
      <vt:lpstr>Paket 5210: Mahd sonstiger Biotope</vt:lpstr>
      <vt:lpstr>Entwicklung im Kreis Minden-Lübbecke</vt:lpstr>
      <vt:lpstr>Vielen Dank für Ihre Aufmerksamkeit!</vt:lpstr>
    </vt:vector>
  </TitlesOfParts>
  <Company>Kreis Minden-Lübbecke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Naturschutzgerechte Bewirtschaftung von Acker</dc:title>
  <dc:creator>Klausmeier, Julia (Kreis Mi-Lk)</dc:creator>
  <dc:description>Neue Version nach AK-Besprechung vom 21.09.2010</dc:description>
  <cp:lastModifiedBy>Als, Kerstin (Kreis Mi-Lk)</cp:lastModifiedBy>
  <cp:revision>148</cp:revision>
  <cp:lastPrinted>2022-09-22T06:14:19Z</cp:lastPrinted>
  <dcterms:created xsi:type="dcterms:W3CDTF">2020-02-24T15:02:02Z</dcterms:created>
  <dcterms:modified xsi:type="dcterms:W3CDTF">2026-08-04T06:07:33Z</dcterms:modified>
</cp:coreProperties>
</file>